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44" r:id="rId1"/>
  </p:sldMasterIdLst>
  <p:notesMasterIdLst>
    <p:notesMasterId r:id="rId25"/>
  </p:notesMasterIdLst>
  <p:sldIdLst>
    <p:sldId id="258" r:id="rId2"/>
    <p:sldId id="287" r:id="rId3"/>
    <p:sldId id="288" r:id="rId4"/>
    <p:sldId id="290" r:id="rId5"/>
    <p:sldId id="289" r:id="rId6"/>
    <p:sldId id="291" r:id="rId7"/>
    <p:sldId id="294" r:id="rId8"/>
    <p:sldId id="292" r:id="rId9"/>
    <p:sldId id="280" r:id="rId10"/>
    <p:sldId id="282" r:id="rId11"/>
    <p:sldId id="278" r:id="rId12"/>
    <p:sldId id="285" r:id="rId13"/>
    <p:sldId id="281" r:id="rId14"/>
    <p:sldId id="284" r:id="rId15"/>
    <p:sldId id="279" r:id="rId16"/>
    <p:sldId id="283" r:id="rId17"/>
    <p:sldId id="293" r:id="rId18"/>
    <p:sldId id="295" r:id="rId19"/>
    <p:sldId id="296" r:id="rId20"/>
    <p:sldId id="297" r:id="rId21"/>
    <p:sldId id="298" r:id="rId22"/>
    <p:sldId id="277" r:id="rId23"/>
    <p:sldId id="286" r:id="rId2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90"/>
    <p:restoredTop sz="85885"/>
  </p:normalViewPr>
  <p:slideViewPr>
    <p:cSldViewPr>
      <p:cViewPr>
        <p:scale>
          <a:sx n="125" d="100"/>
          <a:sy n="125" d="100"/>
        </p:scale>
        <p:origin x="0" y="-856"/>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931A059-B47F-4FE1-9BF5-7848CDE73DB0}" type="datetimeFigureOut">
              <a:rPr lang="en-US" smtClean="0"/>
              <a:t>7/20/19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22A74AE-CF30-4D17-A3EC-7D319B7B32C0}" type="slidenum">
              <a:rPr lang="en-US" smtClean="0"/>
              <a:t>‹#›</a:t>
            </a:fld>
            <a:endParaRPr lang="en-US"/>
          </a:p>
        </p:txBody>
      </p:sp>
    </p:spTree>
    <p:extLst>
      <p:ext uri="{BB962C8B-B14F-4D97-AF65-F5344CB8AC3E}">
        <p14:creationId xmlns:p14="http://schemas.microsoft.com/office/powerpoint/2010/main" val="33273488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www.compadre.org/PICUP/community/"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arxiv.org/abs/1907.08079" TargetMode="External"/><Relationship Id="rId2" Type="http://schemas.openxmlformats.org/officeDocument/2006/relationships/slide" Target="../slides/slide10.xml"/><Relationship Id="rId1" Type="http://schemas.openxmlformats.org/officeDocument/2006/relationships/notesMaster" Target="../notesMasters/notesMaster1.xml"/><Relationship Id="rId4" Type="http://schemas.openxmlformats.org/officeDocument/2006/relationships/hyperlink" Target="https://lorenabarba.com/blog/computational-thinking-i-do-not-think-it-means-what-you-think-it-means/" TargetMode="Externa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en.wikipedia.org/wiki/Polish_notation"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archive.org/details/Apple_II_6502_Assembly_Language_Tutor_Richard_Haskell_1983"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dirty="0"/>
              <a:t>(1+2)*(5-2) = 3*3 =9</a:t>
            </a:r>
          </a:p>
        </p:txBody>
      </p:sp>
      <p:sp>
        <p:nvSpPr>
          <p:cNvPr id="14340"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A1050ED5-B05F-4383-A48D-74A1ED2C08ED}" type="slidenum">
              <a:rPr lang="en-US" smtClean="0"/>
              <a:pPr fontAlgn="base">
                <a:spcBef>
                  <a:spcPct val="0"/>
                </a:spcBef>
                <a:spcAft>
                  <a:spcPct val="0"/>
                </a:spcAft>
                <a:defRPr/>
              </a:pPr>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Log Table: By Henry Briggs - http://</a:t>
            </a:r>
            <a:r>
              <a:rPr lang="en-US" dirty="0" err="1"/>
              <a:t>www.pmonta.com</a:t>
            </a:r>
            <a:r>
              <a:rPr lang="en-US" dirty="0"/>
              <a:t>/tables/</a:t>
            </a:r>
            <a:r>
              <a:rPr lang="en-US" dirty="0" err="1"/>
              <a:t>logarithmorum</a:t>
            </a:r>
            <a:r>
              <a:rPr lang="en-US" dirty="0"/>
              <a:t>-</a:t>
            </a:r>
            <a:r>
              <a:rPr lang="en-US" dirty="0" err="1"/>
              <a:t>chilias</a:t>
            </a:r>
            <a:r>
              <a:rPr lang="en-US" dirty="0"/>
              <a:t>-prima/</a:t>
            </a:r>
            <a:r>
              <a:rPr lang="en-US" dirty="0" err="1"/>
              <a:t>index.html</a:t>
            </a:r>
            <a:r>
              <a:rPr lang="en-US" dirty="0"/>
              <a:t>, Public Domain, https://</a:t>
            </a:r>
            <a:r>
              <a:rPr lang="en-US" dirty="0" err="1"/>
              <a:t>commons.wikimedia.org</a:t>
            </a:r>
            <a:r>
              <a:rPr lang="en-US" dirty="0"/>
              <a:t>/w/</a:t>
            </a:r>
            <a:r>
              <a:rPr lang="en-US" dirty="0" err="1"/>
              <a:t>index.php?curid</a:t>
            </a:r>
            <a:r>
              <a:rPr lang="en-US" dirty="0"/>
              <a:t>=43431356</a:t>
            </a:r>
          </a:p>
          <a:p>
            <a:r>
              <a:rPr lang="en-US" dirty="0"/>
              <a:t>Slide rule: By </a:t>
            </a:r>
            <a:r>
              <a:rPr lang="en-US" dirty="0" err="1"/>
              <a:t>teclasorg</a:t>
            </a:r>
            <a:r>
              <a:rPr lang="en-US" dirty="0"/>
              <a:t> - Flickr, CC BY-SA 2.0, https://</a:t>
            </a:r>
            <a:r>
              <a:rPr lang="en-US" dirty="0" err="1"/>
              <a:t>commons.wikimedia.org</a:t>
            </a:r>
            <a:r>
              <a:rPr lang="en-US" dirty="0"/>
              <a:t>/w/</a:t>
            </a:r>
            <a:r>
              <a:rPr lang="en-US" dirty="0" err="1"/>
              <a:t>index.php?curid</a:t>
            </a:r>
            <a:r>
              <a:rPr lang="en-US" dirty="0"/>
              <a:t>=1173203</a:t>
            </a:r>
          </a:p>
          <a:p>
            <a:r>
              <a:rPr lang="en-US" dirty="0"/>
              <a:t>Calculator: By Rama, CC BY-SA 2.0 </a:t>
            </a:r>
            <a:r>
              <a:rPr lang="en-US" dirty="0" err="1"/>
              <a:t>fr</a:t>
            </a:r>
            <a:r>
              <a:rPr lang="en-US" dirty="0"/>
              <a:t>, https://</a:t>
            </a:r>
            <a:r>
              <a:rPr lang="en-US" dirty="0" err="1"/>
              <a:t>commons.wikimedia.org</a:t>
            </a:r>
            <a:r>
              <a:rPr lang="en-US" dirty="0"/>
              <a:t>/w/</a:t>
            </a:r>
            <a:r>
              <a:rPr lang="en-US" dirty="0" err="1"/>
              <a:t>index.php?curid</a:t>
            </a:r>
            <a:r>
              <a:rPr lang="en-US" dirty="0"/>
              <a:t>=29591429</a:t>
            </a:r>
          </a:p>
          <a:p>
            <a:r>
              <a:rPr lang="en-US" dirty="0"/>
              <a:t>Python Logo: </a:t>
            </a:r>
            <a:r>
              <a:rPr lang="en-US" dirty="0" err="1"/>
              <a:t>www.python.org</a:t>
            </a:r>
            <a:r>
              <a:rPr lang="en-US" dirty="0"/>
              <a:t> [GPL (http://</a:t>
            </a:r>
            <a:r>
              <a:rPr lang="en-US" dirty="0" err="1"/>
              <a:t>www.gnu.org</a:t>
            </a:r>
            <a:r>
              <a:rPr lang="en-US" dirty="0"/>
              <a:t>/licenses/</a:t>
            </a:r>
            <a:r>
              <a:rPr lang="en-US" dirty="0" err="1"/>
              <a:t>gpl.html</a:t>
            </a:r>
            <a:r>
              <a:rPr lang="en-US" dirty="0"/>
              <a:t>)]</a:t>
            </a:r>
          </a:p>
        </p:txBody>
      </p:sp>
      <p:sp>
        <p:nvSpPr>
          <p:cNvPr id="4" name="Slide Number Placeholder 3"/>
          <p:cNvSpPr>
            <a:spLocks noGrp="1"/>
          </p:cNvSpPr>
          <p:nvPr>
            <p:ph type="sldNum" sz="quarter" idx="5"/>
          </p:nvPr>
        </p:nvSpPr>
        <p:spPr/>
        <p:txBody>
          <a:bodyPr/>
          <a:lstStyle/>
          <a:p>
            <a:fld id="{022A74AE-CF30-4D17-A3EC-7D319B7B32C0}" type="slidenum">
              <a:rPr lang="en-US" smtClean="0"/>
              <a:t>15</a:t>
            </a:fld>
            <a:endParaRPr lang="en-US"/>
          </a:p>
        </p:txBody>
      </p:sp>
    </p:spTree>
    <p:extLst>
      <p:ext uri="{BB962C8B-B14F-4D97-AF65-F5344CB8AC3E}">
        <p14:creationId xmlns:p14="http://schemas.microsoft.com/office/powerpoint/2010/main" val="12802374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Update Trinket site and link to it with QR code</a:t>
            </a:r>
          </a:p>
        </p:txBody>
      </p:sp>
      <p:sp>
        <p:nvSpPr>
          <p:cNvPr id="4" name="Slide Number Placeholder 3"/>
          <p:cNvSpPr>
            <a:spLocks noGrp="1"/>
          </p:cNvSpPr>
          <p:nvPr>
            <p:ph type="sldNum" sz="quarter" idx="5"/>
          </p:nvPr>
        </p:nvSpPr>
        <p:spPr/>
        <p:txBody>
          <a:bodyPr/>
          <a:lstStyle/>
          <a:p>
            <a:fld id="{022A74AE-CF30-4D17-A3EC-7D319B7B32C0}" type="slidenum">
              <a:rPr lang="en-US" smtClean="0"/>
              <a:t>16</a:t>
            </a:fld>
            <a:endParaRPr lang="en-US"/>
          </a:p>
        </p:txBody>
      </p:sp>
    </p:spTree>
    <p:extLst>
      <p:ext uri="{BB962C8B-B14F-4D97-AF65-F5344CB8AC3E}">
        <p14:creationId xmlns:p14="http://schemas.microsoft.com/office/powerpoint/2010/main" val="16240802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Doing hard things is how I remind myself of frustrations students are feeling with new material</a:t>
            </a:r>
          </a:p>
        </p:txBody>
      </p:sp>
      <p:sp>
        <p:nvSpPr>
          <p:cNvPr id="4" name="Slide Number Placeholder 3"/>
          <p:cNvSpPr>
            <a:spLocks noGrp="1"/>
          </p:cNvSpPr>
          <p:nvPr>
            <p:ph type="sldNum" sz="quarter" idx="5"/>
          </p:nvPr>
        </p:nvSpPr>
        <p:spPr/>
        <p:txBody>
          <a:bodyPr/>
          <a:lstStyle/>
          <a:p>
            <a:fld id="{022A74AE-CF30-4D17-A3EC-7D319B7B32C0}" type="slidenum">
              <a:rPr lang="en-US" smtClean="0"/>
              <a:t>17</a:t>
            </a:fld>
            <a:endParaRPr lang="en-US"/>
          </a:p>
        </p:txBody>
      </p:sp>
    </p:spTree>
    <p:extLst>
      <p:ext uri="{BB962C8B-B14F-4D97-AF65-F5344CB8AC3E}">
        <p14:creationId xmlns:p14="http://schemas.microsoft.com/office/powerpoint/2010/main" val="17691405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don’t have a clear picture how I would make this work in the future but…</a:t>
            </a:r>
          </a:p>
          <a:p>
            <a:endParaRPr lang="en-US" dirty="0"/>
          </a:p>
          <a:p>
            <a:endParaRPr lang="en-US" dirty="0"/>
          </a:p>
        </p:txBody>
      </p:sp>
      <p:sp>
        <p:nvSpPr>
          <p:cNvPr id="4" name="Slide Number Placeholder 3"/>
          <p:cNvSpPr>
            <a:spLocks noGrp="1"/>
          </p:cNvSpPr>
          <p:nvPr>
            <p:ph type="sldNum" sz="quarter" idx="5"/>
          </p:nvPr>
        </p:nvSpPr>
        <p:spPr/>
        <p:txBody>
          <a:bodyPr/>
          <a:lstStyle/>
          <a:p>
            <a:fld id="{022A74AE-CF30-4D17-A3EC-7D319B7B32C0}" type="slidenum">
              <a:rPr lang="en-US" smtClean="0"/>
              <a:t>18</a:t>
            </a:fld>
            <a:endParaRPr lang="en-US"/>
          </a:p>
        </p:txBody>
      </p:sp>
    </p:spTree>
    <p:extLst>
      <p:ext uri="{BB962C8B-B14F-4D97-AF65-F5344CB8AC3E}">
        <p14:creationId xmlns:p14="http://schemas.microsoft.com/office/powerpoint/2010/main" val="26164311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Encourage them to become part of the PICUP community</a:t>
            </a:r>
          </a:p>
          <a:p>
            <a:endParaRPr lang="en-US" dirty="0"/>
          </a:p>
        </p:txBody>
      </p:sp>
      <p:sp>
        <p:nvSpPr>
          <p:cNvPr id="4" name="Slide Number Placeholder 3"/>
          <p:cNvSpPr>
            <a:spLocks noGrp="1"/>
          </p:cNvSpPr>
          <p:nvPr>
            <p:ph type="sldNum" sz="quarter" idx="5"/>
          </p:nvPr>
        </p:nvSpPr>
        <p:spPr/>
        <p:txBody>
          <a:bodyPr/>
          <a:lstStyle/>
          <a:p>
            <a:fld id="{022A74AE-CF30-4D17-A3EC-7D319B7B32C0}" type="slidenum">
              <a:rPr lang="en-US" smtClean="0"/>
              <a:t>19</a:t>
            </a:fld>
            <a:endParaRPr lang="en-US"/>
          </a:p>
        </p:txBody>
      </p:sp>
    </p:spTree>
    <p:extLst>
      <p:ext uri="{BB962C8B-B14F-4D97-AF65-F5344CB8AC3E}">
        <p14:creationId xmlns:p14="http://schemas.microsoft.com/office/powerpoint/2010/main" val="4985537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https://www.compadre.org/PICUP/community/</a:t>
            </a:r>
            <a:endParaRPr lang="en-US" dirty="0"/>
          </a:p>
        </p:txBody>
      </p:sp>
      <p:sp>
        <p:nvSpPr>
          <p:cNvPr id="4" name="Slide Number Placeholder 3"/>
          <p:cNvSpPr>
            <a:spLocks noGrp="1"/>
          </p:cNvSpPr>
          <p:nvPr>
            <p:ph type="sldNum" sz="quarter" idx="5"/>
          </p:nvPr>
        </p:nvSpPr>
        <p:spPr/>
        <p:txBody>
          <a:bodyPr/>
          <a:lstStyle/>
          <a:p>
            <a:fld id="{022A74AE-CF30-4D17-A3EC-7D319B7B32C0}" type="slidenum">
              <a:rPr lang="en-US" smtClean="0"/>
              <a:t>21</a:t>
            </a:fld>
            <a:endParaRPr lang="en-US"/>
          </a:p>
        </p:txBody>
      </p:sp>
    </p:spTree>
    <p:extLst>
      <p:ext uri="{BB962C8B-B14F-4D97-AF65-F5344CB8AC3E}">
        <p14:creationId xmlns:p14="http://schemas.microsoft.com/office/powerpoint/2010/main" val="40719129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22A74AE-CF30-4D17-A3EC-7D319B7B32C0}" type="slidenum">
              <a:rPr lang="en-US" smtClean="0"/>
              <a:t>22</a:t>
            </a:fld>
            <a:endParaRPr lang="en-US"/>
          </a:p>
        </p:txBody>
      </p:sp>
    </p:spTree>
    <p:extLst>
      <p:ext uri="{BB962C8B-B14F-4D97-AF65-F5344CB8AC3E}">
        <p14:creationId xmlns:p14="http://schemas.microsoft.com/office/powerpoint/2010/main" val="8704241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Senior faculty opposed to teaching programming</a:t>
            </a:r>
          </a:p>
          <a:p>
            <a:r>
              <a:rPr lang="en-US" dirty="0"/>
              <a:t>Status as brand new faculty</a:t>
            </a:r>
          </a:p>
          <a:p>
            <a:r>
              <a:rPr lang="en-US" dirty="0"/>
              <a:t>Coding activities badly implemented</a:t>
            </a:r>
          </a:p>
        </p:txBody>
      </p:sp>
      <p:sp>
        <p:nvSpPr>
          <p:cNvPr id="4" name="Slide Number Placeholder 3"/>
          <p:cNvSpPr>
            <a:spLocks noGrp="1"/>
          </p:cNvSpPr>
          <p:nvPr>
            <p:ph type="sldNum" sz="quarter" idx="5"/>
          </p:nvPr>
        </p:nvSpPr>
        <p:spPr/>
        <p:txBody>
          <a:bodyPr/>
          <a:lstStyle/>
          <a:p>
            <a:fld id="{022A74AE-CF30-4D17-A3EC-7D319B7B32C0}" type="slidenum">
              <a:rPr lang="en-US" smtClean="0"/>
              <a:t>4</a:t>
            </a:fld>
            <a:endParaRPr lang="en-US"/>
          </a:p>
        </p:txBody>
      </p:sp>
    </p:spTree>
    <p:extLst>
      <p:ext uri="{BB962C8B-B14F-4D97-AF65-F5344CB8AC3E}">
        <p14:creationId xmlns:p14="http://schemas.microsoft.com/office/powerpoint/2010/main" val="18327921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should know how to do this</a:t>
            </a:r>
          </a:p>
          <a:p>
            <a:endParaRPr lang="en-US" dirty="0"/>
          </a:p>
          <a:p>
            <a:r>
              <a:rPr lang="en-US" dirty="0"/>
              <a:t>I was just as big of a impediment as the faculty telling me not to include programming.  Also, I didn’t know how to counter their arguments</a:t>
            </a:r>
          </a:p>
          <a:p>
            <a:endParaRPr lang="en-US" dirty="0"/>
          </a:p>
          <a:p>
            <a:endParaRPr lang="en-US" dirty="0"/>
          </a:p>
        </p:txBody>
      </p:sp>
      <p:sp>
        <p:nvSpPr>
          <p:cNvPr id="4" name="Slide Number Placeholder 3"/>
          <p:cNvSpPr>
            <a:spLocks noGrp="1"/>
          </p:cNvSpPr>
          <p:nvPr>
            <p:ph type="sldNum" sz="quarter" idx="5"/>
          </p:nvPr>
        </p:nvSpPr>
        <p:spPr/>
        <p:txBody>
          <a:bodyPr/>
          <a:lstStyle/>
          <a:p>
            <a:fld id="{022A74AE-CF30-4D17-A3EC-7D319B7B32C0}" type="slidenum">
              <a:rPr lang="en-US" smtClean="0"/>
              <a:t>6</a:t>
            </a:fld>
            <a:endParaRPr lang="en-US"/>
          </a:p>
        </p:txBody>
      </p:sp>
    </p:spTree>
    <p:extLst>
      <p:ext uri="{BB962C8B-B14F-4D97-AF65-F5344CB8AC3E}">
        <p14:creationId xmlns:p14="http://schemas.microsoft.com/office/powerpoint/2010/main" val="39374838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The PICUP community helped me figure out my reasons for why computational modeling is so crucial to learning physics in this modern era.  The JTUPP (Joint Taskforce for Undergraduate Physics Programs) and AAPT Recommendations for Computational Physics  in the Undergraduate  Physics  Curriculum</a:t>
            </a:r>
          </a:p>
          <a:p>
            <a:r>
              <a:rPr lang="en-US" dirty="0"/>
              <a:t>gave me arguments to take back to my colleagues.</a:t>
            </a:r>
          </a:p>
          <a:p>
            <a:endParaRPr lang="en-US" dirty="0"/>
          </a:p>
          <a:p>
            <a:r>
              <a:rPr lang="en-US" dirty="0"/>
              <a:t>I learned to focus on my learning objectives and create computational assignments that focused on those objectives -&gt; I realized I didn’t really care if they could write a program from scratch, just whether they could work with a model to develop insight and extract information</a:t>
            </a:r>
          </a:p>
          <a:p>
            <a:endParaRPr lang="en-US" dirty="0"/>
          </a:p>
          <a:p>
            <a:r>
              <a:rPr lang="en-US" dirty="0"/>
              <a:t>I learned about websites like Trinket, which helped me create and distribute assignments</a:t>
            </a:r>
          </a:p>
        </p:txBody>
      </p:sp>
      <p:sp>
        <p:nvSpPr>
          <p:cNvPr id="4" name="Slide Number Placeholder 3"/>
          <p:cNvSpPr>
            <a:spLocks noGrp="1"/>
          </p:cNvSpPr>
          <p:nvPr>
            <p:ph type="sldNum" sz="quarter" idx="5"/>
          </p:nvPr>
        </p:nvSpPr>
        <p:spPr/>
        <p:txBody>
          <a:bodyPr/>
          <a:lstStyle/>
          <a:p>
            <a:fld id="{022A74AE-CF30-4D17-A3EC-7D319B7B32C0}" type="slidenum">
              <a:rPr lang="en-US" smtClean="0"/>
              <a:t>8</a:t>
            </a:fld>
            <a:endParaRPr lang="en-US"/>
          </a:p>
        </p:txBody>
      </p:sp>
    </p:spTree>
    <p:extLst>
      <p:ext uri="{BB962C8B-B14F-4D97-AF65-F5344CB8AC3E}">
        <p14:creationId xmlns:p14="http://schemas.microsoft.com/office/powerpoint/2010/main" val="4745368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Mention Chris </a:t>
            </a:r>
            <a:r>
              <a:rPr lang="en-US" dirty="0" err="1"/>
              <a:t>Orban’s</a:t>
            </a:r>
            <a:r>
              <a:rPr lang="en-US" dirty="0"/>
              <a:t> paper on computational thinking -&gt; QR code</a:t>
            </a:r>
          </a:p>
          <a:p>
            <a:endParaRPr lang="en-US" dirty="0"/>
          </a:p>
          <a:p>
            <a:r>
              <a:rPr lang="en-US" dirty="0">
                <a:hlinkClick r:id="rId3"/>
              </a:rPr>
              <a:t>https://arxiv.org/abs/1907.08079</a:t>
            </a:r>
            <a:endParaRPr lang="en-US" dirty="0"/>
          </a:p>
          <a:p>
            <a:r>
              <a:rPr lang="en-US" dirty="0">
                <a:hlinkClick r:id="rId4"/>
              </a:rPr>
              <a:t>https://lorenabarba.com/blog/computational-thinking-i-do-not-think-it-means-what-you-think-it-means/</a:t>
            </a:r>
            <a:endParaRPr lang="en-US" dirty="0"/>
          </a:p>
        </p:txBody>
      </p:sp>
      <p:sp>
        <p:nvSpPr>
          <p:cNvPr id="4" name="Slide Number Placeholder 3"/>
          <p:cNvSpPr>
            <a:spLocks noGrp="1"/>
          </p:cNvSpPr>
          <p:nvPr>
            <p:ph type="sldNum" sz="quarter" idx="5"/>
          </p:nvPr>
        </p:nvSpPr>
        <p:spPr/>
        <p:txBody>
          <a:bodyPr/>
          <a:lstStyle/>
          <a:p>
            <a:fld id="{022A74AE-CF30-4D17-A3EC-7D319B7B32C0}" type="slidenum">
              <a:rPr lang="en-US" smtClean="0"/>
              <a:t>10</a:t>
            </a:fld>
            <a:endParaRPr lang="en-US"/>
          </a:p>
        </p:txBody>
      </p:sp>
    </p:spTree>
    <p:extLst>
      <p:ext uri="{BB962C8B-B14F-4D97-AF65-F5344CB8AC3E}">
        <p14:creationId xmlns:p14="http://schemas.microsoft.com/office/powerpoint/2010/main" val="5921193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you can solve this you are probably at least my age or older</a:t>
            </a:r>
          </a:p>
          <a:p>
            <a:endParaRPr lang="en-US" dirty="0"/>
          </a:p>
          <a:p>
            <a:endParaRPr lang="en-US" dirty="0"/>
          </a:p>
          <a:p>
            <a:r>
              <a:rPr lang="en-US" dirty="0"/>
              <a:t>Jan Lukasiewicz, a polish logician, invented Polish notation in 1924</a:t>
            </a:r>
          </a:p>
          <a:p>
            <a:r>
              <a:rPr lang="en-US" dirty="0"/>
              <a:t>	Operations precede the their operands</a:t>
            </a:r>
          </a:p>
          <a:p>
            <a:endParaRPr lang="en-US" dirty="0"/>
          </a:p>
          <a:p>
            <a:r>
              <a:rPr lang="en-US" dirty="0">
                <a:hlinkClick r:id="rId3"/>
              </a:rPr>
              <a:t>Image: 	https://en.wikipedia.org/wiki/Polish_notation</a:t>
            </a:r>
            <a:endParaRPr lang="en-US" dirty="0"/>
          </a:p>
        </p:txBody>
      </p:sp>
      <p:sp>
        <p:nvSpPr>
          <p:cNvPr id="4" name="Slide Number Placeholder 3"/>
          <p:cNvSpPr>
            <a:spLocks noGrp="1"/>
          </p:cNvSpPr>
          <p:nvPr>
            <p:ph type="sldNum" sz="quarter" idx="5"/>
          </p:nvPr>
        </p:nvSpPr>
        <p:spPr/>
        <p:txBody>
          <a:bodyPr/>
          <a:lstStyle/>
          <a:p>
            <a:fld id="{022A74AE-CF30-4D17-A3EC-7D319B7B32C0}" type="slidenum">
              <a:rPr lang="en-US" smtClean="0"/>
              <a:t>11</a:t>
            </a:fld>
            <a:endParaRPr lang="en-US"/>
          </a:p>
        </p:txBody>
      </p:sp>
    </p:spTree>
    <p:extLst>
      <p:ext uri="{BB962C8B-B14F-4D97-AF65-F5344CB8AC3E}">
        <p14:creationId xmlns:p14="http://schemas.microsoft.com/office/powerpoint/2010/main" val="21853424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https://archive.org/details/Apple_II_6502_Assembly_Language_Tutor_Richard_Haskell_1983</a:t>
            </a:r>
            <a:endParaRPr lang="en-US" dirty="0"/>
          </a:p>
        </p:txBody>
      </p:sp>
      <p:sp>
        <p:nvSpPr>
          <p:cNvPr id="4" name="Slide Number Placeholder 3"/>
          <p:cNvSpPr>
            <a:spLocks noGrp="1"/>
          </p:cNvSpPr>
          <p:nvPr>
            <p:ph type="sldNum" sz="quarter" idx="5"/>
          </p:nvPr>
        </p:nvSpPr>
        <p:spPr/>
        <p:txBody>
          <a:bodyPr/>
          <a:lstStyle/>
          <a:p>
            <a:fld id="{022A74AE-CF30-4D17-A3EC-7D319B7B32C0}" type="slidenum">
              <a:rPr lang="en-US" smtClean="0"/>
              <a:t>12</a:t>
            </a:fld>
            <a:endParaRPr lang="en-US"/>
          </a:p>
        </p:txBody>
      </p:sp>
    </p:spTree>
    <p:extLst>
      <p:ext uri="{BB962C8B-B14F-4D97-AF65-F5344CB8AC3E}">
        <p14:creationId xmlns:p14="http://schemas.microsoft.com/office/powerpoint/2010/main" val="4423277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2A74AE-CF30-4D17-A3EC-7D319B7B32C0}" type="slidenum">
              <a:rPr lang="en-US" smtClean="0"/>
              <a:t>13</a:t>
            </a:fld>
            <a:endParaRPr lang="en-US"/>
          </a:p>
        </p:txBody>
      </p:sp>
    </p:spTree>
    <p:extLst>
      <p:ext uri="{BB962C8B-B14F-4D97-AF65-F5344CB8AC3E}">
        <p14:creationId xmlns:p14="http://schemas.microsoft.com/office/powerpoint/2010/main" val="40821267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Get graphics for this</a:t>
            </a:r>
          </a:p>
        </p:txBody>
      </p:sp>
      <p:sp>
        <p:nvSpPr>
          <p:cNvPr id="4" name="Slide Number Placeholder 3"/>
          <p:cNvSpPr>
            <a:spLocks noGrp="1"/>
          </p:cNvSpPr>
          <p:nvPr>
            <p:ph type="sldNum" sz="quarter" idx="5"/>
          </p:nvPr>
        </p:nvSpPr>
        <p:spPr/>
        <p:txBody>
          <a:bodyPr/>
          <a:lstStyle/>
          <a:p>
            <a:fld id="{022A74AE-CF30-4D17-A3EC-7D319B7B32C0}" type="slidenum">
              <a:rPr lang="en-US" smtClean="0"/>
              <a:t>14</a:t>
            </a:fld>
            <a:endParaRPr lang="en-US"/>
          </a:p>
        </p:txBody>
      </p:sp>
    </p:spTree>
    <p:extLst>
      <p:ext uri="{BB962C8B-B14F-4D97-AF65-F5344CB8AC3E}">
        <p14:creationId xmlns:p14="http://schemas.microsoft.com/office/powerpoint/2010/main" val="372320777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ight Triangle 9"/>
          <p:cNvSpPr/>
          <p:nvPr/>
        </p:nvSpPr>
        <p:spPr>
          <a:xfrm>
            <a:off x="-2" y="4664147"/>
            <a:ext cx="9151089" cy="0"/>
          </a:xfrm>
          <a:prstGeom prst="rtTriangle">
            <a:avLst/>
          </a:prstGeom>
          <a:gradFill flip="none" rotWithShape="1">
            <a:gsLst>
              <a:gs pos="0">
                <a:schemeClr val="accent1">
                  <a:shade val="35000"/>
                  <a:satMod val="170000"/>
                  <a:alpha val="100000"/>
                </a:schemeClr>
              </a:gs>
              <a:gs pos="55000">
                <a:schemeClr val="accent1">
                  <a:tint val="90000"/>
                  <a:satMod val="150000"/>
                  <a:alpha val="100000"/>
                </a:schemeClr>
              </a:gs>
              <a:gs pos="100000">
                <a:schemeClr val="accent1">
                  <a:shade val="35000"/>
                  <a:satMod val="170000"/>
                  <a:alpha val="100000"/>
                </a:schemeClr>
              </a:gs>
            </a:gsLst>
            <a:lin ang="3000000" scaled="1"/>
            <a:tileRect/>
          </a:gradFill>
          <a:ln w="127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Title 8"/>
          <p:cNvSpPr>
            <a:spLocks noGrp="1"/>
          </p:cNvSpPr>
          <p:nvPr>
            <p:ph type="ctrTitle"/>
          </p:nvPr>
        </p:nvSpPr>
        <p:spPr>
          <a:xfrm>
            <a:off x="685800" y="1752601"/>
            <a:ext cx="7772400" cy="1829761"/>
          </a:xfrm>
        </p:spPr>
        <p:txBody>
          <a:bodyPr vert="horz" anchor="b">
            <a:normAutofit/>
            <a:scene3d>
              <a:camera prst="orthographicFront"/>
              <a:lightRig rig="soft" dir="t"/>
            </a:scene3d>
            <a:sp3d prstMaterial="softEdge">
              <a:bevelT w="25400" h="25400"/>
            </a:sp3d>
          </a:bodyPr>
          <a:lstStyle>
            <a:lvl1pPr algn="r">
              <a:defRPr sz="4800" b="1">
                <a:solidFill>
                  <a:schemeClr val="tx2"/>
                </a:solidFill>
                <a:effectLst>
                  <a:outerShdw blurRad="31750" dist="25400" dir="5400000" algn="tl" rotWithShape="0">
                    <a:srgbClr val="000000">
                      <a:alpha val="25000"/>
                    </a:srgbClr>
                  </a:outerShdw>
                </a:effectLst>
              </a:defRPr>
            </a:lvl1pPr>
            <a:extLst/>
          </a:lstStyle>
          <a:p>
            <a:r>
              <a:rPr kumimoji="0" lang="en-US"/>
              <a:t>Click to edit Master title style</a:t>
            </a:r>
          </a:p>
        </p:txBody>
      </p:sp>
      <p:sp>
        <p:nvSpPr>
          <p:cNvPr id="17" name="Subtitle 16"/>
          <p:cNvSpPr>
            <a:spLocks noGrp="1"/>
          </p:cNvSpPr>
          <p:nvPr>
            <p:ph type="subTitle" idx="1"/>
          </p:nvPr>
        </p:nvSpPr>
        <p:spPr>
          <a:xfrm>
            <a:off x="685800" y="3611607"/>
            <a:ext cx="7772400" cy="1199704"/>
          </a:xfrm>
        </p:spPr>
        <p:txBody>
          <a:bodyPr lIns="45720" rIns="45720"/>
          <a:lstStyle>
            <a:lvl1pPr marL="0" marR="64008" indent="0" algn="r">
              <a:buNone/>
              <a:defRPr>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a:t>Click to edit Master subtitle style</a:t>
            </a:r>
          </a:p>
        </p:txBody>
      </p:sp>
      <p:grpSp>
        <p:nvGrpSpPr>
          <p:cNvPr id="2" name="Group 1"/>
          <p:cNvGrpSpPr/>
          <p:nvPr/>
        </p:nvGrpSpPr>
        <p:grpSpPr>
          <a:xfrm>
            <a:off x="-3765" y="4953000"/>
            <a:ext cx="9147765" cy="1912088"/>
            <a:chOff x="-3765" y="4832896"/>
            <a:chExt cx="9147765" cy="2032192"/>
          </a:xfrm>
        </p:grpSpPr>
        <p:sp>
          <p:nvSpPr>
            <p:cNvPr id="7" name="Freeform 6"/>
            <p:cNvSpPr>
              <a:spLocks/>
            </p:cNvSpPr>
            <p:nvPr/>
          </p:nvSpPr>
          <p:spPr bwMode="auto">
            <a:xfrm>
              <a:off x="1687513" y="4832896"/>
              <a:ext cx="7456487" cy="518816"/>
            </a:xfrm>
            <a:custGeom>
              <a:avLst>
                <a:gd name="A1" fmla="val 0"/>
                <a:gd name="A2" fmla="val 0"/>
                <a:gd name="A3" fmla="val 0"/>
                <a:gd name="A4" fmla="val 0"/>
                <a:gd name="A5" fmla="val 0"/>
                <a:gd name="A6" fmla="val 0"/>
                <a:gd name="A7" fmla="val 0"/>
                <a:gd name="A8" fmla="val 0"/>
              </a:avLst>
              <a:gdLst/>
              <a:ahLst/>
              <a:cxnLst>
                <a:cxn ang="0">
                  <a:pos x="4697" y="0"/>
                </a:cxn>
                <a:cxn ang="0">
                  <a:pos x="4697" y="367"/>
                </a:cxn>
                <a:cxn ang="0">
                  <a:pos x="0" y="218"/>
                </a:cxn>
                <a:cxn ang="0">
                  <a:pos x="4697" y="0"/>
                </a:cxn>
              </a:cxnLst>
              <a:rect l="0" t="0" r="0" b="0"/>
              <a:pathLst>
                <a:path w="4697" h="367">
                  <a:moveTo>
                    <a:pt x="4697" y="0"/>
                  </a:moveTo>
                  <a:lnTo>
                    <a:pt x="4697" y="367"/>
                  </a:lnTo>
                  <a:lnTo>
                    <a:pt x="0" y="218"/>
                  </a:lnTo>
                  <a:lnTo>
                    <a:pt x="4697" y="0"/>
                  </a:lnTo>
                  <a:close/>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8" name="Freeform 7"/>
            <p:cNvSpPr>
              <a:spLocks/>
            </p:cNvSpPr>
            <p:nvPr/>
          </p:nvSpPr>
          <p:spPr bwMode="auto">
            <a:xfrm>
              <a:off x="35443" y="5135526"/>
              <a:ext cx="9108557"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0" y="0"/>
                  </a:moveTo>
                  <a:lnTo>
                    <a:pt x="5760" y="0"/>
                  </a:lnTo>
                  <a:lnTo>
                    <a:pt x="5760" y="528"/>
                  </a:lnTo>
                  <a:lnTo>
                    <a:pt x="48" y="0"/>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1" name="Freeform 10"/>
            <p:cNvSpPr>
              <a:spLocks/>
            </p:cNvSpPr>
            <p:nvPr/>
          </p:nvSpPr>
          <p:spPr bwMode="auto">
            <a:xfrm>
              <a:off x="0" y="4883888"/>
              <a:ext cx="9144000" cy="1981200"/>
            </a:xfrm>
            <a:custGeom>
              <a:avLst>
                <a:gd name="A1" fmla="val 0"/>
                <a:gd name="A2" fmla="val 0"/>
                <a:gd name="A3" fmla="val 0"/>
                <a:gd name="A4" fmla="val 0"/>
                <a:gd name="A5" fmla="val 0"/>
                <a:gd name="A6" fmla="val 0"/>
                <a:gd name="A7" fmla="val 0"/>
                <a:gd name="A8" fmla="val 0"/>
              </a:avLst>
              <a:gdLst/>
              <a:ahLst/>
              <a:cxnLst>
                <a:cxn ang="0">
                  <a:pos x="0" y="0"/>
                </a:cxn>
                <a:cxn ang="0">
                  <a:pos x="0" y="1248"/>
                </a:cxn>
                <a:cxn ang="0">
                  <a:pos x="5760" y="1248"/>
                </a:cxn>
                <a:cxn ang="0">
                  <a:pos x="5760" y="528"/>
                </a:cxn>
                <a:cxn ang="0">
                  <a:pos x="0" y="0"/>
                </a:cxn>
              </a:cxnLst>
              <a:rect l="0" t="0" r="0" b="0"/>
              <a:pathLst>
                <a:path w="5760" h="1248">
                  <a:moveTo>
                    <a:pt x="0" y="0"/>
                  </a:moveTo>
                  <a:lnTo>
                    <a:pt x="0" y="1248"/>
                  </a:lnTo>
                  <a:lnTo>
                    <a:pt x="5760" y="1248"/>
                  </a:lnTo>
                  <a:lnTo>
                    <a:pt x="5760" y="528"/>
                  </a:lnTo>
                  <a:lnTo>
                    <a:pt x="0" y="0"/>
                  </a:lnTo>
                  <a:close/>
                </a:path>
              </a:pathLst>
            </a:custGeom>
            <a:blipFill>
              <a:blip r:embed="rId2">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p>
              <a:pPr algn="ctr" eaLnBrk="1" latinLnBrk="0" hangingPunct="1"/>
              <a:endParaRPr kumimoji="0" lang="en-US"/>
            </a:p>
          </p:txBody>
        </p:sp>
        <p:cxnSp>
          <p:nvCxnSpPr>
            <p:cNvPr id="12" name="Straight Connector 11"/>
            <p:cNvCxnSpPr/>
            <p:nvPr/>
          </p:nvCxnSpPr>
          <p:spPr>
            <a:xfrm>
              <a:off x="-3765" y="4880373"/>
              <a:ext cx="9147765" cy="83994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grpSp>
      <p:sp>
        <p:nvSpPr>
          <p:cNvPr id="30" name="Date Placeholder 29"/>
          <p:cNvSpPr>
            <a:spLocks noGrp="1"/>
          </p:cNvSpPr>
          <p:nvPr>
            <p:ph type="dt" sz="half" idx="10"/>
          </p:nvPr>
        </p:nvSpPr>
        <p:spPr/>
        <p:txBody>
          <a:bodyPr/>
          <a:lstStyle>
            <a:lvl1pPr>
              <a:defRPr>
                <a:solidFill>
                  <a:srgbClr val="FFFFFF"/>
                </a:solidFill>
              </a:defRPr>
            </a:lvl1pPr>
            <a:extLst/>
          </a:lstStyle>
          <a:p>
            <a:fld id="{4AA33690-DF3B-4993-B038-CC124D6A2A9E}" type="datetimeFigureOut">
              <a:rPr lang="en-US" smtClean="0"/>
              <a:t>7/20/19</a:t>
            </a:fld>
            <a:endParaRPr lang="en-US"/>
          </a:p>
        </p:txBody>
      </p:sp>
      <p:sp>
        <p:nvSpPr>
          <p:cNvPr id="19" name="Footer Placeholder 18"/>
          <p:cNvSpPr>
            <a:spLocks noGrp="1"/>
          </p:cNvSpPr>
          <p:nvPr>
            <p:ph type="ftr" sz="quarter" idx="11"/>
          </p:nvPr>
        </p:nvSpPr>
        <p:spPr/>
        <p:txBody>
          <a:bodyPr/>
          <a:lstStyle>
            <a:lvl1pPr>
              <a:defRPr>
                <a:solidFill>
                  <a:schemeClr val="accent1">
                    <a:tint val="20000"/>
                  </a:schemeClr>
                </a:solidFill>
              </a:defRPr>
            </a:lvl1pPr>
            <a:extLst/>
          </a:lstStyle>
          <a:p>
            <a:endParaRPr lang="en-US"/>
          </a:p>
        </p:txBody>
      </p:sp>
      <p:sp>
        <p:nvSpPr>
          <p:cNvPr id="27" name="Slide Number Placeholder 26"/>
          <p:cNvSpPr>
            <a:spLocks noGrp="1"/>
          </p:cNvSpPr>
          <p:nvPr>
            <p:ph type="sldNum" sz="quarter" idx="12"/>
          </p:nvPr>
        </p:nvSpPr>
        <p:spPr/>
        <p:txBody>
          <a:bodyPr/>
          <a:lstStyle>
            <a:lvl1pPr>
              <a:defRPr>
                <a:solidFill>
                  <a:srgbClr val="FFFFFF"/>
                </a:solidFill>
              </a:defRPr>
            </a:lvl1pPr>
            <a:extLst/>
          </a:lstStyle>
          <a:p>
            <a:fld id="{62A92995-2FCB-41FE-950D-9090982928E5}" type="slidenum">
              <a:rPr lang="en-US" smtClean="0"/>
              <a:t>‹#›</a:t>
            </a:fld>
            <a:endParaRPr lang="en-US"/>
          </a:p>
        </p:txBody>
      </p:sp>
    </p:spTree>
    <p:extLst>
      <p:ext uri="{BB962C8B-B14F-4D97-AF65-F5344CB8AC3E}">
        <p14:creationId xmlns:p14="http://schemas.microsoft.com/office/powerpoint/2010/main" val="21208911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a:xfrm>
            <a:off x="457200" y="1481329"/>
            <a:ext cx="8229600" cy="4386071"/>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4AA33690-DF3B-4993-B038-CC124D6A2A9E}" type="datetimeFigureOut">
              <a:rPr lang="en-US" smtClean="0"/>
              <a:t>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A92995-2FCB-41FE-950D-9090982928E5}" type="slidenum">
              <a:rPr lang="en-US" smtClean="0"/>
              <a:t>‹#›</a:t>
            </a:fld>
            <a:endParaRPr lang="en-US"/>
          </a:p>
        </p:txBody>
      </p:sp>
    </p:spTree>
    <p:extLst>
      <p:ext uri="{BB962C8B-B14F-4D97-AF65-F5344CB8AC3E}">
        <p14:creationId xmlns:p14="http://schemas.microsoft.com/office/powerpoint/2010/main" val="2982267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44013" y="274640"/>
            <a:ext cx="1777470" cy="5592761"/>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274641"/>
            <a:ext cx="6324600" cy="5592760"/>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4AA33690-DF3B-4993-B038-CC124D6A2A9E}" type="datetimeFigureOut">
              <a:rPr lang="en-US" smtClean="0"/>
              <a:t>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A92995-2FCB-41FE-950D-9090982928E5}" type="slidenum">
              <a:rPr lang="en-US" smtClean="0"/>
              <a:t>‹#›</a:t>
            </a:fld>
            <a:endParaRPr lang="en-US"/>
          </a:p>
        </p:txBody>
      </p:sp>
    </p:spTree>
    <p:extLst>
      <p:ext uri="{BB962C8B-B14F-4D97-AF65-F5344CB8AC3E}">
        <p14:creationId xmlns:p14="http://schemas.microsoft.com/office/powerpoint/2010/main" val="236258590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685330" y="2367093"/>
            <a:ext cx="7772870"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AA33690-DF3B-4993-B038-CC124D6A2A9E}" type="datetimeFigureOut">
              <a:rPr lang="en-US" smtClean="0"/>
              <a:t>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A92995-2FCB-41FE-950D-9090982928E5}" type="slidenum">
              <a:rPr lang="en-US" smtClean="0"/>
              <a:t>‹#›</a:t>
            </a:fld>
            <a:endParaRPr lang="en-US"/>
          </a:p>
        </p:txBody>
      </p:sp>
    </p:spTree>
    <p:extLst>
      <p:ext uri="{BB962C8B-B14F-4D97-AF65-F5344CB8AC3E}">
        <p14:creationId xmlns:p14="http://schemas.microsoft.com/office/powerpoint/2010/main" val="23948190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dirty="0"/>
          </a:p>
        </p:txBody>
      </p:sp>
      <p:sp>
        <p:nvSpPr>
          <p:cNvPr id="4" name="Date Placeholder 3"/>
          <p:cNvSpPr>
            <a:spLocks noGrp="1"/>
          </p:cNvSpPr>
          <p:nvPr>
            <p:ph type="dt" sz="half" idx="10"/>
          </p:nvPr>
        </p:nvSpPr>
        <p:spPr/>
        <p:txBody>
          <a:bodyPr/>
          <a:lstStyle/>
          <a:p>
            <a:fld id="{4AA33690-DF3B-4993-B038-CC124D6A2A9E}" type="datetimeFigureOut">
              <a:rPr lang="en-US" smtClean="0"/>
              <a:t>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A92995-2FCB-41FE-950D-9090982928E5}" type="slidenum">
              <a:rPr lang="en-US" smtClean="0"/>
              <a:t>‹#›</a:t>
            </a:fld>
            <a:endParaRPr lang="en-US"/>
          </a:p>
        </p:txBody>
      </p:sp>
      <p:sp>
        <p:nvSpPr>
          <p:cNvPr id="7" name="Title 6"/>
          <p:cNvSpPr>
            <a:spLocks noGrp="1"/>
          </p:cNvSpPr>
          <p:nvPr>
            <p:ph type="title"/>
          </p:nvPr>
        </p:nvSpPr>
        <p:spPr/>
        <p:txBody>
          <a:bodyPr rtlCol="0"/>
          <a:lstStyle/>
          <a:p>
            <a:r>
              <a:rPr kumimoji="0" lang="en-US"/>
              <a:t>Click to edit Master title style</a:t>
            </a:r>
          </a:p>
        </p:txBody>
      </p:sp>
    </p:spTree>
    <p:extLst>
      <p:ext uri="{BB962C8B-B14F-4D97-AF65-F5344CB8AC3E}">
        <p14:creationId xmlns:p14="http://schemas.microsoft.com/office/powerpoint/2010/main" val="27246366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76" y="1059712"/>
            <a:ext cx="7772400" cy="1828800"/>
          </a:xfrm>
        </p:spPr>
        <p:txBody>
          <a:bodyPr vert="horz" anchor="b">
            <a:normAutofit/>
            <a:scene3d>
              <a:camera prst="orthographicFront"/>
              <a:lightRig rig="soft" dir="t"/>
            </a:scene3d>
            <a:sp3d prstMaterial="softEdge">
              <a:bevelT w="25400" h="25400"/>
            </a:sp3d>
          </a:bodyPr>
          <a:lstStyle>
            <a:lvl1pPr algn="r">
              <a:buNone/>
              <a:defRPr sz="4800" b="1" cap="none" baseline="0">
                <a:effectLst>
                  <a:outerShdw blurRad="31750" dist="25400" dir="5400000" algn="tl" rotWithShape="0">
                    <a:srgbClr val="000000">
                      <a:alpha val="25000"/>
                    </a:srgbClr>
                  </a:outerShdw>
                </a:effectLst>
              </a:defRPr>
            </a:lvl1pPr>
            <a:extLst/>
          </a:lstStyle>
          <a:p>
            <a:r>
              <a:rPr kumimoji="0" lang="en-US"/>
              <a:t>Click to edit Master title style</a:t>
            </a:r>
          </a:p>
        </p:txBody>
      </p:sp>
      <p:sp>
        <p:nvSpPr>
          <p:cNvPr id="3" name="Text Placeholder 2"/>
          <p:cNvSpPr>
            <a:spLocks noGrp="1"/>
          </p:cNvSpPr>
          <p:nvPr>
            <p:ph type="body" idx="1"/>
          </p:nvPr>
        </p:nvSpPr>
        <p:spPr>
          <a:xfrm>
            <a:off x="3922713" y="2931712"/>
            <a:ext cx="4572000" cy="1454888"/>
          </a:xfrm>
        </p:spPr>
        <p:txBody>
          <a:bodyPr lIns="91440" rIns="91440" anchor="t"/>
          <a:lstStyle>
            <a:lvl1pPr marL="0" indent="0" algn="l">
              <a:buNone/>
              <a:defRPr sz="23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fld id="{4AA33690-DF3B-4993-B038-CC124D6A2A9E}" type="datetimeFigureOut">
              <a:rPr lang="en-US" smtClean="0"/>
              <a:t>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A92995-2FCB-41FE-950D-9090982928E5}" type="slidenum">
              <a:rPr lang="en-US" smtClean="0"/>
              <a:t>‹#›</a:t>
            </a:fld>
            <a:endParaRPr lang="en-US"/>
          </a:p>
        </p:txBody>
      </p:sp>
      <p:sp>
        <p:nvSpPr>
          <p:cNvPr id="7" name="Chevron 6"/>
          <p:cNvSpPr/>
          <p:nvPr/>
        </p:nvSpPr>
        <p:spPr>
          <a:xfrm>
            <a:off x="3636680" y="3005472"/>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a:p>
        </p:txBody>
      </p:sp>
      <p:sp>
        <p:nvSpPr>
          <p:cNvPr id="8" name="Chevron 7"/>
          <p:cNvSpPr/>
          <p:nvPr/>
        </p:nvSpPr>
        <p:spPr>
          <a:xfrm>
            <a:off x="3450264" y="3005472"/>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a:p>
        </p:txBody>
      </p:sp>
    </p:spTree>
    <p:extLst>
      <p:ext uri="{BB962C8B-B14F-4D97-AF65-F5344CB8AC3E}">
        <p14:creationId xmlns:p14="http://schemas.microsoft.com/office/powerpoint/2010/main" val="3564298334"/>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bg>
      <p:bgRef idx="1002">
        <a:schemeClr val="bg1"/>
      </p:bgRef>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481328"/>
            <a:ext cx="40386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4648200" y="1481328"/>
            <a:ext cx="40386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4AA33690-DF3B-4993-B038-CC124D6A2A9E}" type="datetimeFigureOut">
              <a:rPr lang="en-US" smtClean="0"/>
              <a:t>7/20/19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2A92995-2FCB-41FE-950D-9090982928E5}" type="slidenum">
              <a:rPr lang="en-US" smtClean="0"/>
              <a:t>‹#›</a:t>
            </a:fld>
            <a:endParaRPr lang="en-US"/>
          </a:p>
        </p:txBody>
      </p:sp>
      <p:sp>
        <p:nvSpPr>
          <p:cNvPr id="8" name="Title 7"/>
          <p:cNvSpPr>
            <a:spLocks noGrp="1"/>
          </p:cNvSpPr>
          <p:nvPr>
            <p:ph type="title"/>
          </p:nvPr>
        </p:nvSpPr>
        <p:spPr/>
        <p:txBody>
          <a:bodyPr rtlCol="0"/>
          <a:lstStyle/>
          <a:p>
            <a:r>
              <a:rPr kumimoji="0" lang="en-US"/>
              <a:t>Click to edit Master title style</a:t>
            </a:r>
          </a:p>
        </p:txBody>
      </p:sp>
    </p:spTree>
    <p:extLst>
      <p:ext uri="{BB962C8B-B14F-4D97-AF65-F5344CB8AC3E}">
        <p14:creationId xmlns:p14="http://schemas.microsoft.com/office/powerpoint/2010/main" val="4010511403"/>
      </p:ext>
    </p:extLst>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8229600" cy="1143000"/>
          </a:xfrm>
        </p:spPr>
        <p:txBody>
          <a:bodyPr anchor="ctr"/>
          <a:lstStyle>
            <a:lvl1pPr>
              <a:defRPr/>
            </a:lvl1pPr>
            <a:extLst/>
          </a:lstStyle>
          <a:p>
            <a:r>
              <a:rPr kumimoji="0" lang="en-US"/>
              <a:t>Click to edit Master title style</a:t>
            </a:r>
          </a:p>
        </p:txBody>
      </p:sp>
      <p:sp>
        <p:nvSpPr>
          <p:cNvPr id="3" name="Text Placeholder 2"/>
          <p:cNvSpPr>
            <a:spLocks noGrp="1"/>
          </p:cNvSpPr>
          <p:nvPr>
            <p:ph type="body" idx="1"/>
          </p:nvPr>
        </p:nvSpPr>
        <p:spPr>
          <a:xfrm>
            <a:off x="457200" y="5410200"/>
            <a:ext cx="4040188"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645026" y="5410200"/>
            <a:ext cx="4041775"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a:t>Click to edit Master text styles</a:t>
            </a:r>
          </a:p>
        </p:txBody>
      </p:sp>
      <p:sp>
        <p:nvSpPr>
          <p:cNvPr id="5" name="Content Placeholder 4"/>
          <p:cNvSpPr>
            <a:spLocks noGrp="1"/>
          </p:cNvSpPr>
          <p:nvPr>
            <p:ph sz="quarter" idx="2"/>
          </p:nvPr>
        </p:nvSpPr>
        <p:spPr>
          <a:xfrm>
            <a:off x="457200" y="1444294"/>
            <a:ext cx="4040188" cy="3941763"/>
          </a:xfrm>
          <a:ln>
            <a:noFill/>
            <a:prstDash val="sysDash"/>
            <a:miter lim="800000"/>
          </a:ln>
        </p:spPr>
        <p:txBody>
          <a:bodyPr/>
          <a:lstStyle>
            <a:lvl1pPr>
              <a:defRPr sz="2400"/>
            </a:lvl1pPr>
            <a:lvl2pPr>
              <a:defRPr sz="2000"/>
            </a:lvl2pPr>
            <a:lvl3pPr>
              <a:defRPr sz="1800"/>
            </a:lvl3pPr>
            <a:lvl4pPr>
              <a:defRPr sz="1600"/>
            </a:lvl4pPr>
            <a:lvl5pPr>
              <a:defRPr sz="16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Content Placeholder 5"/>
          <p:cNvSpPr>
            <a:spLocks noGrp="1"/>
          </p:cNvSpPr>
          <p:nvPr>
            <p:ph sz="quarter" idx="4"/>
          </p:nvPr>
        </p:nvSpPr>
        <p:spPr>
          <a:xfrm>
            <a:off x="4645025" y="1444294"/>
            <a:ext cx="4041775" cy="3941763"/>
          </a:xfrm>
          <a:ln>
            <a:noFill/>
            <a:prstDash val="sysDash"/>
            <a:miter lim="800000"/>
          </a:ln>
        </p:spPr>
        <p:txBody>
          <a:bodyPr/>
          <a:lstStyle>
            <a:lvl1pPr>
              <a:spcBef>
                <a:spcPts val="0"/>
              </a:spcBef>
              <a:defRPr sz="2400"/>
            </a:lvl1pPr>
            <a:lvl2pPr>
              <a:defRPr sz="2000"/>
            </a:lvl2pPr>
            <a:lvl3pPr>
              <a:defRPr sz="1800"/>
            </a:lvl3pPr>
            <a:lvl4pPr>
              <a:defRPr sz="1600"/>
            </a:lvl4pPr>
            <a:lvl5pPr>
              <a:defRPr sz="16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0"/>
          </p:nvPr>
        </p:nvSpPr>
        <p:spPr/>
        <p:txBody>
          <a:bodyPr/>
          <a:lstStyle/>
          <a:p>
            <a:fld id="{4AA33690-DF3B-4993-B038-CC124D6A2A9E}" type="datetimeFigureOut">
              <a:rPr lang="en-US" smtClean="0"/>
              <a:t>7/20/19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2A92995-2FCB-41FE-950D-9090982928E5}" type="slidenum">
              <a:rPr lang="en-US" smtClean="0"/>
              <a:t>‹#›</a:t>
            </a:fld>
            <a:endParaRPr lang="en-US"/>
          </a:p>
        </p:txBody>
      </p:sp>
    </p:spTree>
    <p:extLst>
      <p:ext uri="{BB962C8B-B14F-4D97-AF65-F5344CB8AC3E}">
        <p14:creationId xmlns:p14="http://schemas.microsoft.com/office/powerpoint/2010/main" val="302057282"/>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bg>
      <p:bgRef idx="1002">
        <a:schemeClr val="bg1"/>
      </p:bgRef>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4AA33690-DF3B-4993-B038-CC124D6A2A9E}" type="datetimeFigureOut">
              <a:rPr lang="en-US" smtClean="0"/>
              <a:t>7/20/19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2A92995-2FCB-41FE-950D-9090982928E5}" type="slidenum">
              <a:rPr lang="en-US" smtClean="0"/>
              <a:t>‹#›</a:t>
            </a:fld>
            <a:endParaRPr lang="en-US"/>
          </a:p>
        </p:txBody>
      </p:sp>
      <p:sp>
        <p:nvSpPr>
          <p:cNvPr id="6" name="Title 5"/>
          <p:cNvSpPr>
            <a:spLocks noGrp="1"/>
          </p:cNvSpPr>
          <p:nvPr>
            <p:ph type="title"/>
          </p:nvPr>
        </p:nvSpPr>
        <p:spPr/>
        <p:txBody>
          <a:bodyPr rtlCol="0"/>
          <a:lstStyle/>
          <a:p>
            <a:r>
              <a:rPr kumimoji="0" lang="en-US"/>
              <a:t>Click to edit Master title style</a:t>
            </a:r>
          </a:p>
        </p:txBody>
      </p:sp>
    </p:spTree>
    <p:extLst>
      <p:ext uri="{BB962C8B-B14F-4D97-AF65-F5344CB8AC3E}">
        <p14:creationId xmlns:p14="http://schemas.microsoft.com/office/powerpoint/2010/main" val="1947292835"/>
      </p:ext>
    </p:extLst>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AA33690-DF3B-4993-B038-CC124D6A2A9E}" type="datetimeFigureOut">
              <a:rPr lang="en-US" smtClean="0"/>
              <a:t>7/20/19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2A92995-2FCB-41FE-950D-9090982928E5}" type="slidenum">
              <a:rPr lang="en-US" smtClean="0"/>
              <a:t>‹#›</a:t>
            </a:fld>
            <a:endParaRPr lang="en-US"/>
          </a:p>
        </p:txBody>
      </p:sp>
    </p:spTree>
    <p:extLst>
      <p:ext uri="{BB962C8B-B14F-4D97-AF65-F5344CB8AC3E}">
        <p14:creationId xmlns:p14="http://schemas.microsoft.com/office/powerpoint/2010/main" val="13523950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914400" y="4876800"/>
            <a:ext cx="7481776" cy="457200"/>
          </a:xfrm>
        </p:spPr>
        <p:txBody>
          <a:bodyPr vert="horz" anchor="t">
            <a:noAutofit/>
            <a:sp3d prstMaterial="softEdge">
              <a:bevelT w="0" h="0"/>
            </a:sp3d>
          </a:bodyPr>
          <a:lstStyle>
            <a:lvl1pPr algn="r">
              <a:buNone/>
              <a:defRPr sz="2500" b="0">
                <a:solidFill>
                  <a:schemeClr val="accent1"/>
                </a:solidFill>
                <a:effectLst/>
              </a:defRPr>
            </a:lvl1pPr>
            <a:extLst/>
          </a:lstStyle>
          <a:p>
            <a:r>
              <a:rPr kumimoji="0" lang="en-US"/>
              <a:t>Click to edit Master title style</a:t>
            </a:r>
          </a:p>
        </p:txBody>
      </p:sp>
      <p:sp>
        <p:nvSpPr>
          <p:cNvPr id="3" name="Text Placeholder 2"/>
          <p:cNvSpPr>
            <a:spLocks noGrp="1"/>
          </p:cNvSpPr>
          <p:nvPr>
            <p:ph type="body" idx="2"/>
          </p:nvPr>
        </p:nvSpPr>
        <p:spPr>
          <a:xfrm>
            <a:off x="4419600" y="5355102"/>
            <a:ext cx="3974592" cy="914400"/>
          </a:xfrm>
        </p:spPr>
        <p:txBody>
          <a:bodyPr/>
          <a:lstStyle>
            <a:lvl1pPr marL="0" indent="0" algn="r">
              <a:buNone/>
              <a:defRPr sz="1600"/>
            </a:lvl1pPr>
            <a:lvl2pPr>
              <a:buNone/>
              <a:defRPr sz="1200"/>
            </a:lvl2pPr>
            <a:lvl3pPr>
              <a:buNone/>
              <a:defRPr sz="1000"/>
            </a:lvl3pPr>
            <a:lvl4pPr>
              <a:buNone/>
              <a:defRPr sz="900"/>
            </a:lvl4pPr>
            <a:lvl5pPr>
              <a:buNone/>
              <a:defRPr sz="900"/>
            </a:lvl5pPr>
            <a:extLst/>
          </a:lstStyle>
          <a:p>
            <a:pPr lvl="0" eaLnBrk="1" latinLnBrk="0" hangingPunct="1"/>
            <a:r>
              <a:rPr kumimoji="0" lang="en-US"/>
              <a:t>Click to edit Master text styles</a:t>
            </a:r>
          </a:p>
        </p:txBody>
      </p:sp>
      <p:sp>
        <p:nvSpPr>
          <p:cNvPr id="4" name="Content Placeholder 3"/>
          <p:cNvSpPr>
            <a:spLocks noGrp="1"/>
          </p:cNvSpPr>
          <p:nvPr>
            <p:ph sz="half" idx="1"/>
          </p:nvPr>
        </p:nvSpPr>
        <p:spPr>
          <a:xfrm>
            <a:off x="914400" y="274320"/>
            <a:ext cx="7479792" cy="4572000"/>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a:xfrm>
            <a:off x="6727032" y="6407944"/>
            <a:ext cx="1920240" cy="365760"/>
          </a:xfrm>
        </p:spPr>
        <p:txBody>
          <a:bodyPr/>
          <a:lstStyle/>
          <a:p>
            <a:fld id="{4AA33690-DF3B-4993-B038-CC124D6A2A9E}" type="datetimeFigureOut">
              <a:rPr lang="en-US" smtClean="0"/>
              <a:t>7/20/19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2A92995-2FCB-41FE-950D-9090982928E5}" type="slidenum">
              <a:rPr lang="en-US" smtClean="0"/>
              <a:t>‹#›</a:t>
            </a:fld>
            <a:endParaRPr lang="en-US"/>
          </a:p>
        </p:txBody>
      </p:sp>
    </p:spTree>
    <p:extLst>
      <p:ext uri="{BB962C8B-B14F-4D97-AF65-F5344CB8AC3E}">
        <p14:creationId xmlns:p14="http://schemas.microsoft.com/office/powerpoint/2010/main" val="2884040631"/>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2">
        <a:schemeClr val="bg1"/>
      </p:bgRef>
    </p:bg>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1141232" y="5443402"/>
            <a:ext cx="7162800" cy="648232"/>
          </a:xfrm>
          <a:noFill/>
        </p:spPr>
        <p:txBody>
          <a:bodyPr lIns="91440" tIns="0" rIns="91440" anchor="t"/>
          <a:lstStyle>
            <a:lvl1pPr marL="0" marR="18288" indent="0" algn="r">
              <a:buNone/>
              <a:defRPr sz="1400"/>
            </a:lvl1pPr>
            <a:lvl2pPr>
              <a:defRPr sz="1200"/>
            </a:lvl2pPr>
            <a:lvl3pPr>
              <a:defRPr sz="1000"/>
            </a:lvl3pPr>
            <a:lvl4pPr>
              <a:defRPr sz="900"/>
            </a:lvl4pPr>
            <a:lvl5pPr>
              <a:defRPr sz="900"/>
            </a:lvl5pPr>
            <a:extLst/>
          </a:lstStyle>
          <a:p>
            <a:pPr lvl="0" eaLnBrk="1" latinLnBrk="0" hangingPunct="1"/>
            <a:r>
              <a:rPr kumimoji="0" lang="en-US"/>
              <a:t>Click to edit Master text styles</a:t>
            </a:r>
          </a:p>
        </p:txBody>
      </p:sp>
      <p:sp>
        <p:nvSpPr>
          <p:cNvPr id="3" name="Picture Placeholder 2"/>
          <p:cNvSpPr>
            <a:spLocks noGrp="1"/>
          </p:cNvSpPr>
          <p:nvPr>
            <p:ph type="pic" idx="1"/>
          </p:nvPr>
        </p:nvSpPr>
        <p:spPr>
          <a:xfrm>
            <a:off x="228600" y="189968"/>
            <a:ext cx="8686800" cy="4389120"/>
          </a:xfrm>
          <a:prstGeom prst="rect">
            <a:avLst/>
          </a:prstGeom>
          <a:solidFill>
            <a:schemeClr val="bg2"/>
          </a:solidFill>
          <a:ln>
            <a:solidFill>
              <a:schemeClr val="bg1"/>
            </a:solidFill>
          </a:ln>
          <a:effectLst>
            <a:innerShdw blurRad="95250">
              <a:srgbClr val="000000"/>
            </a:innerShdw>
          </a:effectLst>
        </p:spPr>
        <p:txBody>
          <a:bodyPr/>
          <a:lstStyle>
            <a:lvl1pPr marL="0" indent="0">
              <a:buNone/>
              <a:defRPr sz="3200"/>
            </a:lvl1pPr>
            <a:extLst/>
          </a:lstStyle>
          <a:p>
            <a:r>
              <a:rPr kumimoji="0" lang="en-US"/>
              <a:t>Click icon to add picture</a:t>
            </a:r>
            <a:endParaRPr kumimoji="0" lang="en-US" dirty="0"/>
          </a:p>
        </p:txBody>
      </p:sp>
      <p:sp>
        <p:nvSpPr>
          <p:cNvPr id="5" name="Date Placeholder 4"/>
          <p:cNvSpPr>
            <a:spLocks noGrp="1"/>
          </p:cNvSpPr>
          <p:nvPr>
            <p:ph type="dt" sz="half" idx="10"/>
          </p:nvPr>
        </p:nvSpPr>
        <p:spPr/>
        <p:txBody>
          <a:bodyPr/>
          <a:lstStyle>
            <a:lvl1pPr>
              <a:defRPr>
                <a:solidFill>
                  <a:schemeClr val="tx1"/>
                </a:solidFill>
              </a:defRPr>
            </a:lvl1pPr>
            <a:extLst/>
          </a:lstStyle>
          <a:p>
            <a:fld id="{4AA33690-DF3B-4993-B038-CC124D6A2A9E}" type="datetimeFigureOut">
              <a:rPr lang="en-US" smtClean="0"/>
              <a:t>7/20/19</a:t>
            </a:fld>
            <a:endParaRPr lang="en-US"/>
          </a:p>
        </p:txBody>
      </p:sp>
      <p:sp>
        <p:nvSpPr>
          <p:cNvPr id="6" name="Footer Placeholder 5"/>
          <p:cNvSpPr>
            <a:spLocks noGrp="1"/>
          </p:cNvSpPr>
          <p:nvPr>
            <p:ph type="ftr" sz="quarter" idx="11"/>
          </p:nvPr>
        </p:nvSpPr>
        <p:spPr>
          <a:xfrm>
            <a:off x="4380072" y="6407944"/>
            <a:ext cx="2350681" cy="365125"/>
          </a:xfrm>
        </p:spPr>
        <p:txBody>
          <a:bodyPr/>
          <a:lstStyle>
            <a:lvl1pPr>
              <a:defRPr>
                <a:solidFill>
                  <a:schemeClr val="tx1"/>
                </a:solidFill>
              </a:defRPr>
            </a:lvl1pPr>
            <a:extLst/>
          </a:lstStyle>
          <a:p>
            <a:endParaRPr lang="en-US"/>
          </a:p>
        </p:txBody>
      </p:sp>
      <p:sp>
        <p:nvSpPr>
          <p:cNvPr id="7" name="Slide Number Placeholder 6"/>
          <p:cNvSpPr>
            <a:spLocks noGrp="1"/>
          </p:cNvSpPr>
          <p:nvPr>
            <p:ph type="sldNum" sz="quarter" idx="12"/>
          </p:nvPr>
        </p:nvSpPr>
        <p:spPr/>
        <p:txBody>
          <a:bodyPr/>
          <a:lstStyle>
            <a:lvl1pPr>
              <a:defRPr>
                <a:solidFill>
                  <a:schemeClr val="tx1"/>
                </a:solidFill>
              </a:defRPr>
            </a:lvl1pPr>
            <a:extLst/>
          </a:lstStyle>
          <a:p>
            <a:fld id="{62A92995-2FCB-41FE-950D-9090982928E5}" type="slidenum">
              <a:rPr lang="en-US" smtClean="0"/>
              <a:t>‹#›</a:t>
            </a:fld>
            <a:endParaRPr lang="en-US"/>
          </a:p>
        </p:txBody>
      </p:sp>
      <p:sp>
        <p:nvSpPr>
          <p:cNvPr id="2" name="Title 1"/>
          <p:cNvSpPr>
            <a:spLocks noGrp="1"/>
          </p:cNvSpPr>
          <p:nvPr>
            <p:ph type="title"/>
          </p:nvPr>
        </p:nvSpPr>
        <p:spPr>
          <a:xfrm>
            <a:off x="228600" y="4865122"/>
            <a:ext cx="8075432" cy="562672"/>
          </a:xfrm>
          <a:noFill/>
        </p:spPr>
        <p:txBody>
          <a:bodyPr anchor="t">
            <a:sp3d prstMaterial="softEdge"/>
          </a:bodyPr>
          <a:lstStyle>
            <a:lvl1pPr marR="0" algn="r">
              <a:buNone/>
              <a:defRPr sz="3000" b="0">
                <a:solidFill>
                  <a:schemeClr val="accent1"/>
                </a:solidFill>
                <a:effectLst>
                  <a:outerShdw blurRad="50800" dist="25000" dir="5400000" algn="t" rotWithShape="0">
                    <a:prstClr val="black">
                      <a:alpha val="45000"/>
                    </a:prstClr>
                  </a:outerShdw>
                </a:effectLst>
              </a:defRPr>
            </a:lvl1pPr>
            <a:extLst/>
          </a:lstStyle>
          <a:p>
            <a:r>
              <a:rPr kumimoji="0" lang="en-US"/>
              <a:t>Click to edit Master title style</a:t>
            </a:r>
          </a:p>
        </p:txBody>
      </p:sp>
      <p:sp>
        <p:nvSpPr>
          <p:cNvPr id="8" name="Freeform 7"/>
          <p:cNvSpPr>
            <a:spLocks/>
          </p:cNvSpPr>
          <p:nvPr/>
        </p:nvSpPr>
        <p:spPr bwMode="auto">
          <a:xfrm>
            <a:off x="499273" y="5944936"/>
            <a:ext cx="4940624" cy="921076"/>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9" name="Freeform 8"/>
          <p:cNvSpPr>
            <a:spLocks/>
          </p:cNvSpPr>
          <p:nvPr/>
        </p:nvSpPr>
        <p:spPr bwMode="auto">
          <a:xfrm>
            <a:off x="485717" y="5939011"/>
            <a:ext cx="3690451" cy="9334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591" h="588">
                <a:moveTo>
                  <a:pt x="0" y="0"/>
                </a:moveTo>
                <a:lnTo>
                  <a:pt x="5591" y="585"/>
                </a:lnTo>
                <a:lnTo>
                  <a:pt x="4415" y="588"/>
                </a:lnTo>
                <a:lnTo>
                  <a:pt x="12" y="4"/>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0" name="Right Triangle 9"/>
          <p:cNvSpPr>
            <a:spLocks/>
          </p:cNvSpPr>
          <p:nvPr/>
        </p:nvSpPr>
        <p:spPr bwMode="auto">
          <a:xfrm>
            <a:off x="-6042" y="5791253"/>
            <a:ext cx="3402314" cy="1080868"/>
          </a:xfrm>
          <a:prstGeom prst="rtTriangle">
            <a:avLst/>
          </a:prstGeom>
          <a:blipFill>
            <a:blip r:embed="rId2">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p>
            <a:pPr algn="ctr" eaLnBrk="1" latinLnBrk="0" hangingPunct="1"/>
            <a:endParaRPr kumimoji="0" lang="en-US"/>
          </a:p>
        </p:txBody>
      </p:sp>
      <p:cxnSp>
        <p:nvCxnSpPr>
          <p:cNvPr id="11" name="Straight Connector 10"/>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12" name="Chevron 11"/>
          <p:cNvSpPr/>
          <p:nvPr/>
        </p:nvSpPr>
        <p:spPr>
          <a:xfrm>
            <a:off x="8664112" y="4988440"/>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a:p>
        </p:txBody>
      </p:sp>
      <p:sp>
        <p:nvSpPr>
          <p:cNvPr id="13" name="Chevron 12"/>
          <p:cNvSpPr/>
          <p:nvPr/>
        </p:nvSpPr>
        <p:spPr>
          <a:xfrm>
            <a:off x="8477696" y="4988440"/>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a:p>
        </p:txBody>
      </p:sp>
    </p:spTree>
    <p:extLst>
      <p:ext uri="{BB962C8B-B14F-4D97-AF65-F5344CB8AC3E}">
        <p14:creationId xmlns:p14="http://schemas.microsoft.com/office/powerpoint/2010/main" val="100472628"/>
      </p:ext>
    </p:extLst>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Freeform 12"/>
          <p:cNvSpPr>
            <a:spLocks/>
          </p:cNvSpPr>
          <p:nvPr/>
        </p:nvSpPr>
        <p:spPr bwMode="auto">
          <a:xfrm>
            <a:off x="499273" y="5944936"/>
            <a:ext cx="4940624" cy="921076"/>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Freeform 11"/>
          <p:cNvSpPr>
            <a:spLocks/>
          </p:cNvSpPr>
          <p:nvPr/>
        </p:nvSpPr>
        <p:spPr bwMode="auto">
          <a:xfrm>
            <a:off x="485717" y="5939011"/>
            <a:ext cx="3690451" cy="9334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591" h="588">
                <a:moveTo>
                  <a:pt x="0" y="0"/>
                </a:moveTo>
                <a:lnTo>
                  <a:pt x="5591" y="585"/>
                </a:lnTo>
                <a:lnTo>
                  <a:pt x="4415" y="588"/>
                </a:lnTo>
                <a:lnTo>
                  <a:pt x="12" y="4"/>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4" name="Right Triangle 13"/>
          <p:cNvSpPr>
            <a:spLocks/>
          </p:cNvSpPr>
          <p:nvPr/>
        </p:nvSpPr>
        <p:spPr bwMode="auto">
          <a:xfrm>
            <a:off x="-6042" y="5791253"/>
            <a:ext cx="3402314" cy="1080868"/>
          </a:xfrm>
          <a:prstGeom prst="rtTriangle">
            <a:avLst/>
          </a:prstGeom>
          <a:blipFill>
            <a:blip r:embed="rId14">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p>
            <a:pPr algn="ctr" eaLnBrk="1" latinLnBrk="0" hangingPunct="1"/>
            <a:endParaRPr kumimoji="0" lang="en-US"/>
          </a:p>
        </p:txBody>
      </p:sp>
      <p:cxnSp>
        <p:nvCxnSpPr>
          <p:cNvPr id="15" name="Straight Connector 14"/>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9" name="Title Placeholder 8"/>
          <p:cNvSpPr>
            <a:spLocks noGrp="1"/>
          </p:cNvSpPr>
          <p:nvPr>
            <p:ph type="title"/>
          </p:nvPr>
        </p:nvSpPr>
        <p:spPr>
          <a:xfrm>
            <a:off x="457200" y="274638"/>
            <a:ext cx="8229600" cy="1143000"/>
          </a:xfrm>
          <a:prstGeom prst="rect">
            <a:avLst/>
          </a:prstGeom>
        </p:spPr>
        <p:txBody>
          <a:bodyPr vert="horz" anchor="ctr">
            <a:normAutofit/>
            <a:scene3d>
              <a:camera prst="orthographicFront"/>
              <a:lightRig rig="soft" dir="t"/>
            </a:scene3d>
            <a:sp3d prstMaterial="softEdge">
              <a:bevelT w="25400" h="25400"/>
            </a:sp3d>
          </a:bodyPr>
          <a:lstStyle/>
          <a:p>
            <a:r>
              <a:rPr kumimoji="0" lang="en-US"/>
              <a:t>Click to edit Master title style</a:t>
            </a:r>
          </a:p>
        </p:txBody>
      </p:sp>
      <p:sp>
        <p:nvSpPr>
          <p:cNvPr id="30" name="Text Placeholder 29"/>
          <p:cNvSpPr>
            <a:spLocks noGrp="1"/>
          </p:cNvSpPr>
          <p:nvPr>
            <p:ph type="body" idx="1"/>
          </p:nvPr>
        </p:nvSpPr>
        <p:spPr>
          <a:xfrm>
            <a:off x="457200" y="1481328"/>
            <a:ext cx="8229600" cy="4525963"/>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0" name="Date Placeholder 9"/>
          <p:cNvSpPr>
            <a:spLocks noGrp="1"/>
          </p:cNvSpPr>
          <p:nvPr>
            <p:ph type="dt" sz="half" idx="2"/>
          </p:nvPr>
        </p:nvSpPr>
        <p:spPr>
          <a:xfrm>
            <a:off x="6727032" y="6407944"/>
            <a:ext cx="1920240" cy="365760"/>
          </a:xfrm>
          <a:prstGeom prst="rect">
            <a:avLst/>
          </a:prstGeom>
        </p:spPr>
        <p:txBody>
          <a:bodyPr vert="horz" anchor="b"/>
          <a:lstStyle>
            <a:lvl1pPr algn="l" eaLnBrk="1" latinLnBrk="0" hangingPunct="1">
              <a:defRPr kumimoji="0" sz="1000">
                <a:solidFill>
                  <a:schemeClr val="tx1"/>
                </a:solidFill>
              </a:defRPr>
            </a:lvl1pPr>
            <a:extLst/>
          </a:lstStyle>
          <a:p>
            <a:fld id="{4AA33690-DF3B-4993-B038-CC124D6A2A9E}" type="datetimeFigureOut">
              <a:rPr lang="en-US" smtClean="0"/>
              <a:t>7/20/19</a:t>
            </a:fld>
            <a:endParaRPr lang="en-US"/>
          </a:p>
        </p:txBody>
      </p:sp>
      <p:sp>
        <p:nvSpPr>
          <p:cNvPr id="22" name="Footer Placeholder 21"/>
          <p:cNvSpPr>
            <a:spLocks noGrp="1"/>
          </p:cNvSpPr>
          <p:nvPr>
            <p:ph type="ftr" sz="quarter" idx="3"/>
          </p:nvPr>
        </p:nvSpPr>
        <p:spPr>
          <a:xfrm>
            <a:off x="4380072" y="6407944"/>
            <a:ext cx="2350681" cy="365125"/>
          </a:xfrm>
          <a:prstGeom prst="rect">
            <a:avLst/>
          </a:prstGeom>
        </p:spPr>
        <p:txBody>
          <a:bodyPr vert="horz" anchor="b"/>
          <a:lstStyle>
            <a:lvl1pPr algn="r" eaLnBrk="1" latinLnBrk="0" hangingPunct="1">
              <a:defRPr kumimoji="0" sz="1000">
                <a:solidFill>
                  <a:schemeClr val="tx1"/>
                </a:solidFill>
              </a:defRPr>
            </a:lvl1pPr>
            <a:extLst/>
          </a:lstStyle>
          <a:p>
            <a:endParaRPr lang="en-US"/>
          </a:p>
        </p:txBody>
      </p:sp>
      <p:sp>
        <p:nvSpPr>
          <p:cNvPr id="18" name="Slide Number Placeholder 17"/>
          <p:cNvSpPr>
            <a:spLocks noGrp="1"/>
          </p:cNvSpPr>
          <p:nvPr>
            <p:ph type="sldNum" sz="quarter" idx="4"/>
          </p:nvPr>
        </p:nvSpPr>
        <p:spPr>
          <a:xfrm>
            <a:off x="8647272" y="6407944"/>
            <a:ext cx="365760" cy="365125"/>
          </a:xfrm>
          <a:prstGeom prst="rect">
            <a:avLst/>
          </a:prstGeom>
        </p:spPr>
        <p:txBody>
          <a:bodyPr vert="horz" anchor="b"/>
          <a:lstStyle>
            <a:lvl1pPr algn="r" eaLnBrk="1" latinLnBrk="0" hangingPunct="1">
              <a:defRPr kumimoji="0" sz="1000" b="0">
                <a:solidFill>
                  <a:schemeClr val="tx1"/>
                </a:solidFill>
              </a:defRPr>
            </a:lvl1pPr>
            <a:extLst/>
          </a:lstStyle>
          <a:p>
            <a:fld id="{62A92995-2FCB-41FE-950D-9090982928E5}" type="slidenum">
              <a:rPr lang="en-US" smtClean="0"/>
              <a:t>‹#›</a:t>
            </a:fld>
            <a:endParaRPr lang="en-US"/>
          </a:p>
        </p:txBody>
      </p:sp>
    </p:spTree>
    <p:extLst>
      <p:ext uri="{BB962C8B-B14F-4D97-AF65-F5344CB8AC3E}">
        <p14:creationId xmlns:p14="http://schemas.microsoft.com/office/powerpoint/2010/main" val="591716400"/>
      </p:ext>
    </p:extLst>
  </p:cSld>
  <p:clrMap bg1="lt1" tx1="dk1" bg2="lt2" tx2="dk2" accent1="accent1" accent2="accent2" accent3="accent3" accent4="accent4" accent5="accent5" accent6="accent6" hlink="hlink" folHlink="folHlink"/>
  <p:sldLayoutIdLst>
    <p:sldLayoutId id="2147484045" r:id="rId1"/>
    <p:sldLayoutId id="2147484046" r:id="rId2"/>
    <p:sldLayoutId id="2147484047" r:id="rId3"/>
    <p:sldLayoutId id="2147484048" r:id="rId4"/>
    <p:sldLayoutId id="2147484049" r:id="rId5"/>
    <p:sldLayoutId id="2147484050" r:id="rId6"/>
    <p:sldLayoutId id="2147484051" r:id="rId7"/>
    <p:sldLayoutId id="2147484052" r:id="rId8"/>
    <p:sldLayoutId id="2147484053" r:id="rId9"/>
    <p:sldLayoutId id="2147484054" r:id="rId10"/>
    <p:sldLayoutId id="2147484055" r:id="rId11"/>
    <p:sldLayoutId id="2147484056" r:id="rId12"/>
  </p:sldLayoutIdLst>
  <p:txStyles>
    <p:title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p:titleStyle>
    <p:body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8.tiff"/></Relationships>
</file>

<file path=ppt/slides/_rels/slide12.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7.xml"/><Relationship Id="rId1" Type="http://schemas.openxmlformats.org/officeDocument/2006/relationships/slideLayout" Target="../slideLayouts/slideLayout12.xml"/><Relationship Id="rId4" Type="http://schemas.openxmlformats.org/officeDocument/2006/relationships/image" Target="../media/image10.tiff"/></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11.tiff"/><Relationship Id="rId7" Type="http://schemas.openxmlformats.org/officeDocument/2006/relationships/image" Target="../media/image15.tiff"/><Relationship Id="rId2" Type="http://schemas.openxmlformats.org/officeDocument/2006/relationships/notesSlide" Target="../notesSlides/notesSlide10.xml"/><Relationship Id="rId1" Type="http://schemas.openxmlformats.org/officeDocument/2006/relationships/slideLayout" Target="../slideLayouts/slideLayout12.xml"/><Relationship Id="rId6" Type="http://schemas.openxmlformats.org/officeDocument/2006/relationships/image" Target="../media/image14.tiff"/><Relationship Id="rId5" Type="http://schemas.openxmlformats.org/officeDocument/2006/relationships/image" Target="../media/image13.tiff"/><Relationship Id="rId4" Type="http://schemas.openxmlformats.org/officeDocument/2006/relationships/image" Target="../media/image12.tiff"/></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7.tiff"/></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TextBox 5"/>
          <p:cNvSpPr txBox="1">
            <a:spLocks noChangeArrowheads="1"/>
          </p:cNvSpPr>
          <p:nvPr/>
        </p:nvSpPr>
        <p:spPr bwMode="auto">
          <a:xfrm>
            <a:off x="1928959" y="4178936"/>
            <a:ext cx="6781800"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en-US" sz="2800" dirty="0">
                <a:latin typeface="Arial Black" pitchFamily="34" charset="0"/>
              </a:rPr>
              <a:t>Todd Zimmerman</a:t>
            </a:r>
          </a:p>
          <a:p>
            <a:pPr algn="ctr" eaLnBrk="1" hangingPunct="1"/>
            <a:r>
              <a:rPr lang="en-US" sz="2800" dirty="0">
                <a:latin typeface="Arial Black" pitchFamily="34" charset="0"/>
              </a:rPr>
              <a:t>University of Wisconsin – Stout</a:t>
            </a:r>
          </a:p>
          <a:p>
            <a:pPr algn="ctr" eaLnBrk="1" hangingPunct="1"/>
            <a:r>
              <a:rPr lang="en-US" sz="2800" dirty="0">
                <a:latin typeface="Arial Black" pitchFamily="34" charset="0"/>
              </a:rPr>
              <a:t>Menomonie, Wisconsin</a:t>
            </a:r>
            <a:endParaRPr lang="en-US" sz="2000" dirty="0">
              <a:latin typeface="Arial Black" pitchFamily="34" charset="0"/>
            </a:endParaRPr>
          </a:p>
        </p:txBody>
      </p:sp>
      <p:sp>
        <p:nvSpPr>
          <p:cNvPr id="2053" name="TextBox 4"/>
          <p:cNvSpPr txBox="1">
            <a:spLocks noChangeArrowheads="1"/>
          </p:cNvSpPr>
          <p:nvPr/>
        </p:nvSpPr>
        <p:spPr bwMode="auto">
          <a:xfrm>
            <a:off x="0" y="0"/>
            <a:ext cx="7543800"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r"/>
            <a:r>
              <a:rPr lang="en-US" sz="4800" dirty="0"/>
              <a:t>I’m Not Teaching You To Program!</a:t>
            </a:r>
            <a:endParaRPr lang="en-US" sz="4800" strike="sngStrike" dirty="0"/>
          </a:p>
        </p:txBody>
      </p:sp>
      <p:sp>
        <p:nvSpPr>
          <p:cNvPr id="7" name="Rectangle 6"/>
          <p:cNvSpPr/>
          <p:nvPr/>
        </p:nvSpPr>
        <p:spPr>
          <a:xfrm>
            <a:off x="0" y="6067425"/>
            <a:ext cx="9144000" cy="790575"/>
          </a:xfrm>
          <a:prstGeom prst="rect">
            <a:avLst/>
          </a:prstGeom>
          <a:solidFill>
            <a:srgbClr val="00408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pic>
        <p:nvPicPr>
          <p:cNvPr id="8" name="Picture 5" descr="SHIELD.psd"/>
          <p:cNvPicPr>
            <a:picLocks noChangeAspect="1"/>
          </p:cNvPicPr>
          <p:nvPr/>
        </p:nvPicPr>
        <p:blipFill>
          <a:blip r:embed="rId3" cstate="print">
            <a:duotone>
              <a:schemeClr val="bg2">
                <a:shade val="45000"/>
                <a:satMod val="135000"/>
              </a:schemeClr>
              <a:prstClr val="white"/>
            </a:duotone>
          </a:blip>
          <a:stretch>
            <a:fillRect/>
          </a:stretch>
        </p:blipFill>
        <p:spPr bwMode="auto">
          <a:xfrm>
            <a:off x="-1" y="5638801"/>
            <a:ext cx="1472859" cy="1219200"/>
          </a:xfrm>
          <a:prstGeom prst="rect">
            <a:avLst/>
          </a:prstGeom>
          <a:noFill/>
          <a:ln>
            <a:noFill/>
          </a:ln>
        </p:spPr>
      </p:pic>
      <p:sp>
        <p:nvSpPr>
          <p:cNvPr id="2056" name="TextBox 6"/>
          <p:cNvSpPr txBox="1">
            <a:spLocks noChangeArrowheads="1"/>
          </p:cNvSpPr>
          <p:nvPr/>
        </p:nvSpPr>
        <p:spPr bwMode="auto">
          <a:xfrm>
            <a:off x="1566863" y="6156325"/>
            <a:ext cx="4398962"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br>
              <a:rPr lang="en-US" sz="1100" dirty="0">
                <a:solidFill>
                  <a:schemeClr val="bg1"/>
                </a:solidFill>
                <a:latin typeface="Franklin Gothic Book" pitchFamily="34" charset="0"/>
                <a:cs typeface="Helvetica" pitchFamily="34" charset="0"/>
              </a:rPr>
            </a:br>
            <a:r>
              <a:rPr lang="en-US" sz="1100" dirty="0">
                <a:solidFill>
                  <a:schemeClr val="bg1"/>
                </a:solidFill>
                <a:latin typeface="Franklin Gothic Book" pitchFamily="34" charset="0"/>
                <a:cs typeface="Helvetica" pitchFamily="34" charset="0"/>
              </a:rPr>
              <a:t>Inspiring Innovation.  Learn more at </a:t>
            </a:r>
            <a:r>
              <a:rPr lang="en-US" sz="1100" dirty="0">
                <a:solidFill>
                  <a:schemeClr val="bg1"/>
                </a:solidFill>
                <a:latin typeface="Franklin Gothic Demi" pitchFamily="34" charset="0"/>
                <a:cs typeface="Helvetica" pitchFamily="34" charset="0"/>
              </a:rPr>
              <a:t>www.uwstout.edu</a:t>
            </a:r>
          </a:p>
        </p:txBody>
      </p:sp>
      <p:sp>
        <p:nvSpPr>
          <p:cNvPr id="9" name="TextBox 5"/>
          <p:cNvSpPr txBox="1">
            <a:spLocks noChangeArrowheads="1"/>
          </p:cNvSpPr>
          <p:nvPr/>
        </p:nvSpPr>
        <p:spPr bwMode="auto">
          <a:xfrm>
            <a:off x="2931092" y="5447665"/>
            <a:ext cx="473943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en-US" sz="1600" dirty="0">
                <a:latin typeface="Arial Black" pitchFamily="34" charset="0"/>
              </a:rPr>
              <a:t>AAPT Summer Meeting</a:t>
            </a:r>
          </a:p>
          <a:p>
            <a:pPr algn="ctr" eaLnBrk="1" hangingPunct="1"/>
            <a:r>
              <a:rPr lang="en-US" sz="1600" dirty="0">
                <a:latin typeface="Arial Black" pitchFamily="34" charset="0"/>
              </a:rPr>
              <a:t>July 22, 2019</a:t>
            </a:r>
          </a:p>
        </p:txBody>
      </p:sp>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F32381E7-9A26-D04A-84BA-9AB91A984846}"/>
                  </a:ext>
                </a:extLst>
              </p:cNvPr>
              <p:cNvSpPr txBox="1"/>
              <p:nvPr/>
            </p:nvSpPr>
            <p:spPr>
              <a:xfrm>
                <a:off x="2209800" y="1849697"/>
                <a:ext cx="5552680" cy="1384995"/>
              </a:xfrm>
              <a:prstGeom prst="rect">
                <a:avLst/>
              </a:prstGeom>
              <a:noFill/>
            </p:spPr>
            <p:txBody>
              <a:bodyPr wrap="square" rtlCol="0">
                <a:spAutoFit/>
              </a:bodyPr>
              <a:lstStyle/>
              <a:p>
                <a:r>
                  <a:rPr lang="en-US" sz="2800" dirty="0">
                    <a:solidFill>
                      <a:schemeClr val="tx1"/>
                    </a:solidFill>
                  </a:rPr>
                  <a:t>Bonus question: What is </a:t>
                </a:r>
                <a14:m>
                  <m:oMath xmlns:m="http://schemas.openxmlformats.org/officeDocument/2006/math">
                    <m:r>
                      <a:rPr lang="en-US" sz="2800" i="1" dirty="0" smtClean="0">
                        <a:solidFill>
                          <a:schemeClr val="tx1"/>
                        </a:solidFill>
                        <a:latin typeface="Cambria Math" panose="02040503050406030204" pitchFamily="18" charset="0"/>
                      </a:rPr>
                      <m:t>1</m:t>
                    </m:r>
                  </m:oMath>
                </a14:m>
                <a:r>
                  <a:rPr lang="en-US" sz="2800" dirty="0">
                    <a:solidFill>
                      <a:schemeClr val="tx1"/>
                    </a:solidFill>
                  </a:rPr>
                  <a:t>&lt;enter&gt;</a:t>
                </a:r>
                <a14:m>
                  <m:oMath xmlns:m="http://schemas.openxmlformats.org/officeDocument/2006/math">
                    <m:r>
                      <a:rPr lang="en-US" sz="2800" i="1" dirty="0">
                        <a:solidFill>
                          <a:schemeClr val="tx1"/>
                        </a:solidFill>
                        <a:latin typeface="Cambria Math" panose="02040503050406030204" pitchFamily="18" charset="0"/>
                      </a:rPr>
                      <m:t>2+5</m:t>
                    </m:r>
                  </m:oMath>
                </a14:m>
                <a:r>
                  <a:rPr lang="en-US" sz="2800" dirty="0">
                    <a:solidFill>
                      <a:schemeClr val="tx1"/>
                    </a:solidFill>
                  </a:rPr>
                  <a:t>&lt;enter&gt;</a:t>
                </a:r>
                <a14:m>
                  <m:oMath xmlns:m="http://schemas.openxmlformats.org/officeDocument/2006/math">
                    <m:r>
                      <a:rPr lang="en-US" sz="2800" i="1" dirty="0">
                        <a:solidFill>
                          <a:schemeClr val="tx1"/>
                        </a:solidFill>
                        <a:latin typeface="Cambria Math" panose="02040503050406030204" pitchFamily="18" charset="0"/>
                      </a:rPr>
                      <m:t>2−×</m:t>
                    </m:r>
                  </m:oMath>
                </a14:m>
                <a:r>
                  <a:rPr lang="en-US" sz="2800" dirty="0">
                    <a:solidFill>
                      <a:schemeClr val="tx1"/>
                    </a:solidFill>
                  </a:rPr>
                  <a:t> equal to?</a:t>
                </a:r>
              </a:p>
            </p:txBody>
          </p:sp>
        </mc:Choice>
        <mc:Fallback>
          <p:sp>
            <p:nvSpPr>
              <p:cNvPr id="3" name="TextBox 2">
                <a:extLst>
                  <a:ext uri="{FF2B5EF4-FFF2-40B4-BE49-F238E27FC236}">
                    <a16:creationId xmlns:a16="http://schemas.microsoft.com/office/drawing/2014/main" id="{F32381E7-9A26-D04A-84BA-9AB91A984846}"/>
                  </a:ext>
                </a:extLst>
              </p:cNvPr>
              <p:cNvSpPr txBox="1">
                <a:spLocks noRot="1" noChangeAspect="1" noMove="1" noResize="1" noEditPoints="1" noAdjustHandles="1" noChangeArrowheads="1" noChangeShapeType="1" noTextEdit="1"/>
              </p:cNvSpPr>
              <p:nvPr/>
            </p:nvSpPr>
            <p:spPr>
              <a:xfrm>
                <a:off x="2209800" y="1849697"/>
                <a:ext cx="5552680" cy="1384995"/>
              </a:xfrm>
              <a:prstGeom prst="rect">
                <a:avLst/>
              </a:prstGeom>
              <a:blipFill>
                <a:blip r:embed="rId4"/>
                <a:stretch>
                  <a:fillRect l="-2055" t="-4545" b="-10909"/>
                </a:stretch>
              </a:blipFill>
            </p:spPr>
            <p:txBody>
              <a:bodyPr/>
              <a:lstStyle/>
              <a:p>
                <a:r>
                  <a:rPr lang="en-US">
                    <a:noFill/>
                  </a:rPr>
                  <a:t> </a:t>
                </a:r>
              </a:p>
            </p:txBody>
          </p:sp>
        </mc:Fallback>
      </mc:AlternateContent>
    </p:spTree>
    <p:extLst>
      <p:ext uri="{BB962C8B-B14F-4D97-AF65-F5344CB8AC3E}">
        <p14:creationId xmlns:p14="http://schemas.microsoft.com/office/powerpoint/2010/main" val="2043384068"/>
      </p:ext>
    </p:extLst>
  </p:cSld>
  <p:clrMapOvr>
    <a:masterClrMapping/>
  </p:clrMapOvr>
  <p:transition spd="med">
    <p:fade thruBlk="1"/>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520A7A-FDCD-AF4A-8D1A-653CFBB71D71}"/>
              </a:ext>
            </a:extLst>
          </p:cNvPr>
          <p:cNvSpPr>
            <a:spLocks noGrp="1"/>
          </p:cNvSpPr>
          <p:nvPr>
            <p:ph type="title"/>
          </p:nvPr>
        </p:nvSpPr>
        <p:spPr>
          <a:xfrm>
            <a:off x="152400" y="274638"/>
            <a:ext cx="8839200" cy="1143000"/>
          </a:xfrm>
        </p:spPr>
        <p:txBody>
          <a:bodyPr>
            <a:normAutofit fontScale="90000"/>
          </a:bodyPr>
          <a:lstStyle/>
          <a:p>
            <a:r>
              <a:rPr lang="en-US" dirty="0"/>
              <a:t>“Why are we learning programming?”</a:t>
            </a:r>
          </a:p>
        </p:txBody>
      </p:sp>
      <p:sp>
        <p:nvSpPr>
          <p:cNvPr id="3" name="Content Placeholder 2">
            <a:extLst>
              <a:ext uri="{FF2B5EF4-FFF2-40B4-BE49-F238E27FC236}">
                <a16:creationId xmlns:a16="http://schemas.microsoft.com/office/drawing/2014/main" id="{8955BD10-B6FD-C84D-8B4A-295AAD3DDB4B}"/>
              </a:ext>
            </a:extLst>
          </p:cNvPr>
          <p:cNvSpPr>
            <a:spLocks noGrp="1"/>
          </p:cNvSpPr>
          <p:nvPr>
            <p:ph sz="quarter" idx="13"/>
          </p:nvPr>
        </p:nvSpPr>
        <p:spPr>
          <a:xfrm>
            <a:off x="685330" y="1524001"/>
            <a:ext cx="7772870" cy="4267200"/>
          </a:xfrm>
        </p:spPr>
        <p:txBody>
          <a:bodyPr>
            <a:normAutofit/>
          </a:bodyPr>
          <a:lstStyle/>
          <a:p>
            <a:r>
              <a:rPr lang="en-US" dirty="0"/>
              <a:t>Don’t call it programming</a:t>
            </a:r>
          </a:p>
          <a:p>
            <a:pPr lvl="1"/>
            <a:r>
              <a:rPr lang="en-US" dirty="0"/>
              <a:t>Computational modeling</a:t>
            </a:r>
          </a:p>
          <a:p>
            <a:pPr lvl="1"/>
            <a:endParaRPr lang="en-US" dirty="0"/>
          </a:p>
          <a:p>
            <a:r>
              <a:rPr lang="en-US" dirty="0"/>
              <a:t>Don’t say “we are programming” or “we are coding”</a:t>
            </a:r>
          </a:p>
          <a:p>
            <a:pPr lvl="1"/>
            <a:r>
              <a:rPr lang="en-US" dirty="0"/>
              <a:t>“We are modifying code”</a:t>
            </a:r>
          </a:p>
          <a:p>
            <a:pPr lvl="1"/>
            <a:endParaRPr lang="en-US" dirty="0"/>
          </a:p>
          <a:p>
            <a:r>
              <a:rPr lang="en-US" dirty="0"/>
              <a:t>Talk about computational thinking</a:t>
            </a:r>
          </a:p>
          <a:p>
            <a:endParaRPr lang="en-US" dirty="0"/>
          </a:p>
        </p:txBody>
      </p:sp>
      <p:pic>
        <p:nvPicPr>
          <p:cNvPr id="4" name="Picture 3">
            <a:extLst>
              <a:ext uri="{FF2B5EF4-FFF2-40B4-BE49-F238E27FC236}">
                <a16:creationId xmlns:a16="http://schemas.microsoft.com/office/drawing/2014/main" id="{83925B40-9D4D-2D4C-902E-0919535CE162}"/>
              </a:ext>
            </a:extLst>
          </p:cNvPr>
          <p:cNvPicPr>
            <a:picLocks noChangeAspect="1"/>
          </p:cNvPicPr>
          <p:nvPr/>
        </p:nvPicPr>
        <p:blipFill>
          <a:blip r:embed="rId3"/>
          <a:stretch>
            <a:fillRect/>
          </a:stretch>
        </p:blipFill>
        <p:spPr>
          <a:xfrm>
            <a:off x="6941820" y="4876800"/>
            <a:ext cx="1905000" cy="1905000"/>
          </a:xfrm>
          <a:prstGeom prst="rect">
            <a:avLst/>
          </a:prstGeom>
        </p:spPr>
      </p:pic>
      <p:sp>
        <p:nvSpPr>
          <p:cNvPr id="5" name="TextBox 4">
            <a:extLst>
              <a:ext uri="{FF2B5EF4-FFF2-40B4-BE49-F238E27FC236}">
                <a16:creationId xmlns:a16="http://schemas.microsoft.com/office/drawing/2014/main" id="{9D8C644E-EE84-EB4C-9A86-FB47C0893BA7}"/>
              </a:ext>
            </a:extLst>
          </p:cNvPr>
          <p:cNvSpPr txBox="1"/>
          <p:nvPr/>
        </p:nvSpPr>
        <p:spPr>
          <a:xfrm>
            <a:off x="4953000" y="6553200"/>
            <a:ext cx="4419600" cy="307777"/>
          </a:xfrm>
          <a:prstGeom prst="rect">
            <a:avLst/>
          </a:prstGeom>
          <a:noFill/>
        </p:spPr>
        <p:txBody>
          <a:bodyPr wrap="square" rtlCol="0">
            <a:spAutoFit/>
          </a:bodyPr>
          <a:lstStyle/>
          <a:p>
            <a:r>
              <a:rPr lang="en-US" sz="1400" dirty="0"/>
              <a:t>Computational Thinking in Introductory Physics</a:t>
            </a:r>
          </a:p>
        </p:txBody>
      </p:sp>
    </p:spTree>
    <p:extLst>
      <p:ext uri="{BB962C8B-B14F-4D97-AF65-F5344CB8AC3E}">
        <p14:creationId xmlns:p14="http://schemas.microsoft.com/office/powerpoint/2010/main" val="14156315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Content Placeholder 1">
                <a:extLst>
                  <a:ext uri="{FF2B5EF4-FFF2-40B4-BE49-F238E27FC236}">
                    <a16:creationId xmlns:a16="http://schemas.microsoft.com/office/drawing/2014/main" id="{2C3CEE1D-107D-5B41-B8A6-EAE781024821}"/>
                  </a:ext>
                </a:extLst>
              </p:cNvPr>
              <p:cNvSpPr>
                <a:spLocks noGrp="1"/>
              </p:cNvSpPr>
              <p:nvPr>
                <p:ph idx="1"/>
              </p:nvPr>
            </p:nvSpPr>
            <p:spPr/>
            <p:txBody>
              <a:bodyPr/>
              <a:lstStyle/>
              <a:p>
                <a:r>
                  <a:rPr lang="en-US" dirty="0"/>
                  <a:t>What is “</a:t>
                </a:r>
                <a14:m>
                  <m:oMath xmlns:m="http://schemas.openxmlformats.org/officeDocument/2006/math">
                    <m:r>
                      <a:rPr lang="en-US" i="1" dirty="0" smtClean="0">
                        <a:latin typeface="Cambria Math" panose="02040503050406030204" pitchFamily="18" charset="0"/>
                      </a:rPr>
                      <m:t>1</m:t>
                    </m:r>
                  </m:oMath>
                </a14:m>
                <a:r>
                  <a:rPr lang="en-US" dirty="0"/>
                  <a:t>&lt;enter&gt;</a:t>
                </a:r>
                <a14:m>
                  <m:oMath xmlns:m="http://schemas.openxmlformats.org/officeDocument/2006/math">
                    <m:r>
                      <a:rPr lang="en-US" i="1" dirty="0" smtClean="0">
                        <a:latin typeface="Cambria Math" panose="02040503050406030204" pitchFamily="18" charset="0"/>
                      </a:rPr>
                      <m:t>2+5</m:t>
                    </m:r>
                  </m:oMath>
                </a14:m>
                <a:r>
                  <a:rPr lang="en-US" dirty="0"/>
                  <a:t>&lt;enter&gt;</a:t>
                </a:r>
                <a14:m>
                  <m:oMath xmlns:m="http://schemas.openxmlformats.org/officeDocument/2006/math">
                    <m:r>
                      <a:rPr lang="en-US" i="1" dirty="0" smtClean="0">
                        <a:latin typeface="Cambria Math" panose="02040503050406030204" pitchFamily="18" charset="0"/>
                      </a:rPr>
                      <m:t>2−</m:t>
                    </m:r>
                    <m:r>
                      <a:rPr lang="en-US" b="0" i="1" dirty="0" smtClean="0">
                        <a:latin typeface="Cambria Math" panose="02040503050406030204" pitchFamily="18" charset="0"/>
                      </a:rPr>
                      <m:t>×</m:t>
                    </m:r>
                  </m:oMath>
                </a14:m>
                <a:r>
                  <a:rPr lang="en-US" dirty="0"/>
                  <a:t>” equal to?</a:t>
                </a:r>
              </a:p>
              <a:p>
                <a:endParaRPr lang="en-US" dirty="0"/>
              </a:p>
              <a:p>
                <a:endParaRPr lang="en-US" dirty="0"/>
              </a:p>
              <a:p>
                <a:endParaRPr lang="en-US" dirty="0"/>
              </a:p>
              <a:p>
                <a14:m>
                  <m:oMath xmlns:m="http://schemas.openxmlformats.org/officeDocument/2006/math">
                    <m:d>
                      <m:dPr>
                        <m:ctrlPr>
                          <a:rPr lang="en-US" b="0" i="1" smtClean="0">
                            <a:latin typeface="Cambria Math" panose="02040503050406030204" pitchFamily="18" charset="0"/>
                          </a:rPr>
                        </m:ctrlPr>
                      </m:dPr>
                      <m:e>
                        <m:r>
                          <a:rPr lang="en-US" b="0" i="1" smtClean="0">
                            <a:latin typeface="Cambria Math" panose="02040503050406030204" pitchFamily="18" charset="0"/>
                          </a:rPr>
                          <m:t>1+2</m:t>
                        </m:r>
                      </m:e>
                    </m:d>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5−2</m:t>
                        </m:r>
                      </m:e>
                    </m:d>
                    <m:r>
                      <a:rPr lang="en-US" b="0" i="1" smtClean="0">
                        <a:latin typeface="Cambria Math" panose="02040503050406030204" pitchFamily="18" charset="0"/>
                      </a:rPr>
                      <m:t>=9</m:t>
                    </m:r>
                  </m:oMath>
                </a14:m>
                <a:endParaRPr lang="en-US" dirty="0"/>
              </a:p>
              <a:p>
                <a:endParaRPr lang="en-US" dirty="0"/>
              </a:p>
              <a:p>
                <a:endParaRPr lang="en-US" dirty="0"/>
              </a:p>
              <a:p>
                <a:endParaRPr lang="en-US" dirty="0"/>
              </a:p>
              <a:p>
                <a:endParaRPr lang="en-US" dirty="0"/>
              </a:p>
              <a:p>
                <a:endParaRPr lang="en-US" dirty="0"/>
              </a:p>
            </p:txBody>
          </p:sp>
        </mc:Choice>
        <mc:Fallback>
          <p:sp>
            <p:nvSpPr>
              <p:cNvPr id="2" name="Content Placeholder 1">
                <a:extLst>
                  <a:ext uri="{FF2B5EF4-FFF2-40B4-BE49-F238E27FC236}">
                    <a16:creationId xmlns:a16="http://schemas.microsoft.com/office/drawing/2014/main" id="{2C3CEE1D-107D-5B41-B8A6-EAE781024821}"/>
                  </a:ext>
                </a:extLst>
              </p:cNvPr>
              <p:cNvSpPr>
                <a:spLocks noGrp="1" noRot="1" noChangeAspect="1" noMove="1" noResize="1" noEditPoints="1" noAdjustHandles="1" noChangeArrowheads="1" noChangeShapeType="1" noTextEdit="1"/>
              </p:cNvSpPr>
              <p:nvPr>
                <p:ph idx="1"/>
              </p:nvPr>
            </p:nvSpPr>
            <p:spPr>
              <a:blipFill>
                <a:blip r:embed="rId3"/>
                <a:stretch>
                  <a:fillRect t="-1120"/>
                </a:stretch>
              </a:blipFill>
            </p:spPr>
            <p:txBody>
              <a:bodyPr/>
              <a:lstStyle/>
              <a:p>
                <a:r>
                  <a:rPr lang="en-US">
                    <a:noFill/>
                  </a:rPr>
                  <a:t> </a:t>
                </a:r>
              </a:p>
            </p:txBody>
          </p:sp>
        </mc:Fallback>
      </mc:AlternateContent>
      <p:sp>
        <p:nvSpPr>
          <p:cNvPr id="3" name="Title 2">
            <a:extLst>
              <a:ext uri="{FF2B5EF4-FFF2-40B4-BE49-F238E27FC236}">
                <a16:creationId xmlns:a16="http://schemas.microsoft.com/office/drawing/2014/main" id="{ACE31F3A-FD08-5049-B5B4-2E6858872A40}"/>
              </a:ext>
            </a:extLst>
          </p:cNvPr>
          <p:cNvSpPr>
            <a:spLocks noGrp="1"/>
          </p:cNvSpPr>
          <p:nvPr>
            <p:ph type="title"/>
          </p:nvPr>
        </p:nvSpPr>
        <p:spPr/>
        <p:txBody>
          <a:bodyPr/>
          <a:lstStyle/>
          <a:p>
            <a:endParaRPr lang="en-US" dirty="0"/>
          </a:p>
        </p:txBody>
      </p:sp>
      <p:pic>
        <p:nvPicPr>
          <p:cNvPr id="4" name="Picture 3">
            <a:extLst>
              <a:ext uri="{FF2B5EF4-FFF2-40B4-BE49-F238E27FC236}">
                <a16:creationId xmlns:a16="http://schemas.microsoft.com/office/drawing/2014/main" id="{D9212A48-233C-C04C-BB0C-8EDD634EDB77}"/>
              </a:ext>
            </a:extLst>
          </p:cNvPr>
          <p:cNvPicPr>
            <a:picLocks noChangeAspect="1"/>
          </p:cNvPicPr>
          <p:nvPr/>
        </p:nvPicPr>
        <p:blipFill>
          <a:blip r:embed="rId4"/>
          <a:stretch>
            <a:fillRect/>
          </a:stretch>
        </p:blipFill>
        <p:spPr>
          <a:xfrm>
            <a:off x="4267199" y="2771925"/>
            <a:ext cx="4343400" cy="2794000"/>
          </a:xfrm>
          <a:prstGeom prst="rect">
            <a:avLst/>
          </a:prstGeom>
        </p:spPr>
      </p:pic>
    </p:spTree>
    <p:extLst>
      <p:ext uri="{BB962C8B-B14F-4D97-AF65-F5344CB8AC3E}">
        <p14:creationId xmlns:p14="http://schemas.microsoft.com/office/powerpoint/2010/main" val="1951045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p:tgtEl>
                                          <p:spTgt spid="4"/>
                                        </p:tgtEl>
                                        <p:attrNameLst>
                                          <p:attrName>ppt_y</p:attrName>
                                        </p:attrNameLst>
                                      </p:cBhvr>
                                      <p:tavLst>
                                        <p:tav tm="0">
                                          <p:val>
                                            <p:strVal val="#ppt_y+#ppt_h*1.125000"/>
                                          </p:val>
                                        </p:tav>
                                        <p:tav tm="100000">
                                          <p:val>
                                            <p:strVal val="#ppt_y"/>
                                          </p:val>
                                        </p:tav>
                                      </p:tavLst>
                                    </p:anim>
                                    <p:animEffect transition="in" filter="wipe(up)">
                                      <p:cBhvr>
                                        <p:cTn id="8" dur="500"/>
                                        <p:tgtEl>
                                          <p:spTgt spid="4"/>
                                        </p:tgtEl>
                                      </p:cBhvr>
                                    </p:animEffec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2">
                                            <p:txEl>
                                              <p:pRg st="4" end="4"/>
                                            </p:txEl>
                                          </p:spTgt>
                                        </p:tgtEl>
                                        <p:attrNameLst>
                                          <p:attrName>style.visibility</p:attrName>
                                        </p:attrNameLst>
                                      </p:cBhvr>
                                      <p:to>
                                        <p:strVal val="visible"/>
                                      </p:to>
                                    </p:set>
                                    <p:animEffect transition="in" filter="fade">
                                      <p:cBhvr>
                                        <p:cTn id="13" dur="500"/>
                                        <p:tgtEl>
                                          <p:spTgt spid="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3663AB-0C4A-2740-BF71-CFFE1D4A0C5F}"/>
              </a:ext>
            </a:extLst>
          </p:cNvPr>
          <p:cNvSpPr>
            <a:spLocks noGrp="1"/>
          </p:cNvSpPr>
          <p:nvPr>
            <p:ph type="title"/>
          </p:nvPr>
        </p:nvSpPr>
        <p:spPr/>
        <p:txBody>
          <a:bodyPr/>
          <a:lstStyle/>
          <a:p>
            <a:r>
              <a:rPr lang="en-US" dirty="0"/>
              <a:t>That’s not programming!</a:t>
            </a:r>
          </a:p>
        </p:txBody>
      </p:sp>
      <p:sp>
        <p:nvSpPr>
          <p:cNvPr id="3" name="Content Placeholder 2">
            <a:extLst>
              <a:ext uri="{FF2B5EF4-FFF2-40B4-BE49-F238E27FC236}">
                <a16:creationId xmlns:a16="http://schemas.microsoft.com/office/drawing/2014/main" id="{BAD4DB8E-E6E7-CB4A-8B07-CBB50D1255C9}"/>
              </a:ext>
            </a:extLst>
          </p:cNvPr>
          <p:cNvSpPr>
            <a:spLocks noGrp="1"/>
          </p:cNvSpPr>
          <p:nvPr>
            <p:ph sz="quarter" idx="13"/>
          </p:nvPr>
        </p:nvSpPr>
        <p:spPr>
          <a:xfrm>
            <a:off x="-152400" y="1716946"/>
            <a:ext cx="7772870" cy="3424107"/>
          </a:xfrm>
        </p:spPr>
        <p:txBody>
          <a:bodyPr/>
          <a:lstStyle/>
          <a:p>
            <a:r>
              <a:rPr lang="en-US" dirty="0"/>
              <a:t>This isn’t programming…</a:t>
            </a:r>
          </a:p>
          <a:p>
            <a:endParaRPr lang="en-US" dirty="0"/>
          </a:p>
          <a:p>
            <a:endParaRPr lang="en-US" dirty="0"/>
          </a:p>
          <a:p>
            <a:endParaRPr lang="en-US" dirty="0"/>
          </a:p>
          <a:p>
            <a:endParaRPr lang="en-US" dirty="0"/>
          </a:p>
          <a:p>
            <a:endParaRPr lang="en-US" dirty="0"/>
          </a:p>
          <a:p>
            <a:r>
              <a:rPr lang="en-US" dirty="0"/>
              <a:t>THIS is programming…</a:t>
            </a:r>
          </a:p>
        </p:txBody>
      </p:sp>
      <p:pic>
        <p:nvPicPr>
          <p:cNvPr id="4" name="Picture 3">
            <a:extLst>
              <a:ext uri="{FF2B5EF4-FFF2-40B4-BE49-F238E27FC236}">
                <a16:creationId xmlns:a16="http://schemas.microsoft.com/office/drawing/2014/main" id="{02913FB1-1A72-7541-AF93-7C32144F0C60}"/>
              </a:ext>
            </a:extLst>
          </p:cNvPr>
          <p:cNvPicPr>
            <a:picLocks noChangeAspect="1"/>
          </p:cNvPicPr>
          <p:nvPr/>
        </p:nvPicPr>
        <p:blipFill>
          <a:blip r:embed="rId3"/>
          <a:stretch>
            <a:fillRect/>
          </a:stretch>
        </p:blipFill>
        <p:spPr>
          <a:xfrm>
            <a:off x="4267200" y="3259677"/>
            <a:ext cx="4582379" cy="3135312"/>
          </a:xfrm>
          <a:prstGeom prst="rect">
            <a:avLst/>
          </a:prstGeom>
        </p:spPr>
      </p:pic>
      <p:pic>
        <p:nvPicPr>
          <p:cNvPr id="5" name="Picture 4">
            <a:extLst>
              <a:ext uri="{FF2B5EF4-FFF2-40B4-BE49-F238E27FC236}">
                <a16:creationId xmlns:a16="http://schemas.microsoft.com/office/drawing/2014/main" id="{67FF272F-E1BC-1B42-A742-86173FAF1CAC}"/>
              </a:ext>
            </a:extLst>
          </p:cNvPr>
          <p:cNvPicPr>
            <a:picLocks noChangeAspect="1"/>
          </p:cNvPicPr>
          <p:nvPr/>
        </p:nvPicPr>
        <p:blipFill>
          <a:blip r:embed="rId4"/>
          <a:stretch>
            <a:fillRect/>
          </a:stretch>
        </p:blipFill>
        <p:spPr>
          <a:xfrm>
            <a:off x="4815254" y="1295400"/>
            <a:ext cx="3581400" cy="1736979"/>
          </a:xfrm>
          <a:prstGeom prst="rect">
            <a:avLst/>
          </a:prstGeom>
        </p:spPr>
      </p:pic>
    </p:spTree>
    <p:extLst>
      <p:ext uri="{BB962C8B-B14F-4D97-AF65-F5344CB8AC3E}">
        <p14:creationId xmlns:p14="http://schemas.microsoft.com/office/powerpoint/2010/main" val="3789332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animEffect transition="in" filter="fade">
                                      <p:cBhvr>
                                        <p:cTn id="7" dur="2000"/>
                                        <p:tgtEl>
                                          <p:spTgt spid="3">
                                            <p:txEl>
                                              <p:pRg st="6" end="6"/>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3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520A7A-FDCD-AF4A-8D1A-653CFBB71D71}"/>
              </a:ext>
            </a:extLst>
          </p:cNvPr>
          <p:cNvSpPr>
            <a:spLocks noGrp="1"/>
          </p:cNvSpPr>
          <p:nvPr>
            <p:ph type="title"/>
          </p:nvPr>
        </p:nvSpPr>
        <p:spPr/>
        <p:txBody>
          <a:bodyPr/>
          <a:lstStyle/>
          <a:p>
            <a:r>
              <a:rPr lang="en-US" dirty="0"/>
              <a:t>“This is a physics course”</a:t>
            </a:r>
          </a:p>
        </p:txBody>
      </p:sp>
      <p:sp>
        <p:nvSpPr>
          <p:cNvPr id="3" name="Content Placeholder 2">
            <a:extLst>
              <a:ext uri="{FF2B5EF4-FFF2-40B4-BE49-F238E27FC236}">
                <a16:creationId xmlns:a16="http://schemas.microsoft.com/office/drawing/2014/main" id="{8955BD10-B6FD-C84D-8B4A-295AAD3DDB4B}"/>
              </a:ext>
            </a:extLst>
          </p:cNvPr>
          <p:cNvSpPr>
            <a:spLocks noGrp="1"/>
          </p:cNvSpPr>
          <p:nvPr>
            <p:ph sz="quarter" idx="13"/>
          </p:nvPr>
        </p:nvSpPr>
        <p:spPr/>
        <p:txBody>
          <a:bodyPr>
            <a:normAutofit/>
          </a:bodyPr>
          <a:lstStyle/>
          <a:p>
            <a:r>
              <a:rPr lang="en-US" dirty="0"/>
              <a:t>Show how learning objectives tie to computational modeling</a:t>
            </a:r>
          </a:p>
          <a:p>
            <a:endParaRPr lang="en-US" dirty="0"/>
          </a:p>
          <a:p>
            <a:r>
              <a:rPr lang="en-US" dirty="0"/>
              <a:t>Make it relevant</a:t>
            </a:r>
          </a:p>
          <a:p>
            <a:pPr lvl="1"/>
            <a:r>
              <a:rPr lang="en-US" dirty="0"/>
              <a:t>Long term projects</a:t>
            </a:r>
          </a:p>
          <a:p>
            <a:pPr lvl="1"/>
            <a:r>
              <a:rPr lang="en-US" dirty="0"/>
              <a:t>Include exam questions</a:t>
            </a:r>
          </a:p>
        </p:txBody>
      </p:sp>
    </p:spTree>
    <p:extLst>
      <p:ext uri="{BB962C8B-B14F-4D97-AF65-F5344CB8AC3E}">
        <p14:creationId xmlns:p14="http://schemas.microsoft.com/office/powerpoint/2010/main" val="40334534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520A7A-FDCD-AF4A-8D1A-653CFBB71D71}"/>
              </a:ext>
            </a:extLst>
          </p:cNvPr>
          <p:cNvSpPr>
            <a:spLocks noGrp="1"/>
          </p:cNvSpPr>
          <p:nvPr>
            <p:ph type="title"/>
          </p:nvPr>
        </p:nvSpPr>
        <p:spPr/>
        <p:txBody>
          <a:bodyPr/>
          <a:lstStyle/>
          <a:p>
            <a:r>
              <a:rPr lang="en-US" dirty="0"/>
              <a:t>”I should be learning physics”</a:t>
            </a:r>
          </a:p>
        </p:txBody>
      </p:sp>
      <p:sp>
        <p:nvSpPr>
          <p:cNvPr id="3" name="Content Placeholder 2">
            <a:extLst>
              <a:ext uri="{FF2B5EF4-FFF2-40B4-BE49-F238E27FC236}">
                <a16:creationId xmlns:a16="http://schemas.microsoft.com/office/drawing/2014/main" id="{8955BD10-B6FD-C84D-8B4A-295AAD3DDB4B}"/>
              </a:ext>
            </a:extLst>
          </p:cNvPr>
          <p:cNvSpPr>
            <a:spLocks noGrp="1"/>
          </p:cNvSpPr>
          <p:nvPr>
            <p:ph sz="quarter" idx="13"/>
          </p:nvPr>
        </p:nvSpPr>
        <p:spPr/>
        <p:txBody>
          <a:bodyPr>
            <a:normAutofit/>
          </a:bodyPr>
          <a:lstStyle/>
          <a:p>
            <a:r>
              <a:rPr lang="en-US" dirty="0"/>
              <a:t>Solve problems that aren’t possible otherwise</a:t>
            </a:r>
          </a:p>
          <a:p>
            <a:pPr lvl="1"/>
            <a:r>
              <a:rPr lang="en-US" dirty="0"/>
              <a:t>Electric field of a rod of charge not on axis or perpendicular to axis</a:t>
            </a:r>
          </a:p>
          <a:p>
            <a:pPr lvl="1"/>
            <a:endParaRPr lang="en-US" dirty="0"/>
          </a:p>
          <a:p>
            <a:r>
              <a:rPr lang="en-US" dirty="0"/>
              <a:t>Show things that aren’t intuitive</a:t>
            </a:r>
          </a:p>
          <a:p>
            <a:pPr lvl="1"/>
            <a:r>
              <a:rPr lang="en-US" dirty="0"/>
              <a:t>Field between two charged plates</a:t>
            </a:r>
          </a:p>
        </p:txBody>
      </p:sp>
    </p:spTree>
    <p:extLst>
      <p:ext uri="{BB962C8B-B14F-4D97-AF65-F5344CB8AC3E}">
        <p14:creationId xmlns:p14="http://schemas.microsoft.com/office/powerpoint/2010/main" val="12566155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397F0B-A802-E74E-9493-F05239A49A1B}"/>
              </a:ext>
            </a:extLst>
          </p:cNvPr>
          <p:cNvSpPr>
            <a:spLocks noGrp="1"/>
          </p:cNvSpPr>
          <p:nvPr>
            <p:ph type="title"/>
          </p:nvPr>
        </p:nvSpPr>
        <p:spPr/>
        <p:txBody>
          <a:bodyPr/>
          <a:lstStyle/>
          <a:p>
            <a:r>
              <a:rPr lang="en-US" dirty="0"/>
              <a:t>A Short History of Computing</a:t>
            </a:r>
          </a:p>
        </p:txBody>
      </p:sp>
      <p:sp>
        <p:nvSpPr>
          <p:cNvPr id="3" name="Content Placeholder 2">
            <a:extLst>
              <a:ext uri="{FF2B5EF4-FFF2-40B4-BE49-F238E27FC236}">
                <a16:creationId xmlns:a16="http://schemas.microsoft.com/office/drawing/2014/main" id="{8B6D80FE-F05F-E14B-A090-DBB7B831E260}"/>
              </a:ext>
            </a:extLst>
          </p:cNvPr>
          <p:cNvSpPr>
            <a:spLocks noGrp="1"/>
          </p:cNvSpPr>
          <p:nvPr>
            <p:ph sz="quarter" idx="13"/>
          </p:nvPr>
        </p:nvSpPr>
        <p:spPr>
          <a:xfrm>
            <a:off x="685330" y="1295401"/>
            <a:ext cx="7772870" cy="4495800"/>
          </a:xfrm>
        </p:spPr>
        <p:txBody>
          <a:bodyPr/>
          <a:lstStyle/>
          <a:p>
            <a:r>
              <a:rPr lang="en-US" dirty="0"/>
              <a:t>Logarithm Tables:   1614 to ?</a:t>
            </a:r>
          </a:p>
          <a:p>
            <a:endParaRPr lang="en-US" dirty="0"/>
          </a:p>
          <a:p>
            <a:r>
              <a:rPr lang="en-US" dirty="0"/>
              <a:t>Slide Rules:  1620 to 1975</a:t>
            </a:r>
          </a:p>
          <a:p>
            <a:endParaRPr lang="en-US" dirty="0"/>
          </a:p>
          <a:p>
            <a:r>
              <a:rPr lang="en-US" dirty="0"/>
              <a:t>Handheld Calculator: 1972 - …</a:t>
            </a:r>
          </a:p>
          <a:p>
            <a:endParaRPr lang="en-US" dirty="0"/>
          </a:p>
          <a:p>
            <a:r>
              <a:rPr lang="en-US" dirty="0"/>
              <a:t>Personal Computer:  1977 – …</a:t>
            </a:r>
          </a:p>
          <a:p>
            <a:endParaRPr lang="en-US" dirty="0"/>
          </a:p>
          <a:p>
            <a:r>
              <a:rPr lang="en-US" dirty="0"/>
              <a:t>Python: 1989 - …</a:t>
            </a:r>
          </a:p>
        </p:txBody>
      </p:sp>
      <p:pic>
        <p:nvPicPr>
          <p:cNvPr id="5" name="Picture 4">
            <a:extLst>
              <a:ext uri="{FF2B5EF4-FFF2-40B4-BE49-F238E27FC236}">
                <a16:creationId xmlns:a16="http://schemas.microsoft.com/office/drawing/2014/main" id="{CFE04EF6-E8CF-9044-BFE5-788945ED6502}"/>
              </a:ext>
            </a:extLst>
          </p:cNvPr>
          <p:cNvPicPr>
            <a:picLocks noChangeAspect="1"/>
          </p:cNvPicPr>
          <p:nvPr/>
        </p:nvPicPr>
        <p:blipFill>
          <a:blip r:embed="rId3"/>
          <a:stretch>
            <a:fillRect/>
          </a:stretch>
        </p:blipFill>
        <p:spPr>
          <a:xfrm>
            <a:off x="6715759" y="2203344"/>
            <a:ext cx="1925320" cy="554610"/>
          </a:xfrm>
          <a:prstGeom prst="rect">
            <a:avLst/>
          </a:prstGeom>
        </p:spPr>
      </p:pic>
      <p:pic>
        <p:nvPicPr>
          <p:cNvPr id="6" name="Picture 5">
            <a:extLst>
              <a:ext uri="{FF2B5EF4-FFF2-40B4-BE49-F238E27FC236}">
                <a16:creationId xmlns:a16="http://schemas.microsoft.com/office/drawing/2014/main" id="{097DE392-11E1-7943-8087-B714B9302CD3}"/>
              </a:ext>
            </a:extLst>
          </p:cNvPr>
          <p:cNvPicPr>
            <a:picLocks noChangeAspect="1"/>
          </p:cNvPicPr>
          <p:nvPr/>
        </p:nvPicPr>
        <p:blipFill>
          <a:blip r:embed="rId4"/>
          <a:stretch>
            <a:fillRect/>
          </a:stretch>
        </p:blipFill>
        <p:spPr>
          <a:xfrm>
            <a:off x="6255613" y="1138329"/>
            <a:ext cx="673242" cy="872251"/>
          </a:xfrm>
          <a:prstGeom prst="rect">
            <a:avLst/>
          </a:prstGeom>
        </p:spPr>
      </p:pic>
      <p:pic>
        <p:nvPicPr>
          <p:cNvPr id="8" name="Picture 7">
            <a:extLst>
              <a:ext uri="{FF2B5EF4-FFF2-40B4-BE49-F238E27FC236}">
                <a16:creationId xmlns:a16="http://schemas.microsoft.com/office/drawing/2014/main" id="{62FB0420-90C4-8948-8611-94A6F13D4B7A}"/>
              </a:ext>
            </a:extLst>
          </p:cNvPr>
          <p:cNvPicPr>
            <a:picLocks noChangeAspect="1"/>
          </p:cNvPicPr>
          <p:nvPr/>
        </p:nvPicPr>
        <p:blipFill>
          <a:blip r:embed="rId5"/>
          <a:stretch>
            <a:fillRect/>
          </a:stretch>
        </p:blipFill>
        <p:spPr>
          <a:xfrm>
            <a:off x="6410903" y="2914771"/>
            <a:ext cx="1336039" cy="940572"/>
          </a:xfrm>
          <a:prstGeom prst="rect">
            <a:avLst/>
          </a:prstGeom>
        </p:spPr>
      </p:pic>
      <p:pic>
        <p:nvPicPr>
          <p:cNvPr id="9" name="Picture 8">
            <a:extLst>
              <a:ext uri="{FF2B5EF4-FFF2-40B4-BE49-F238E27FC236}">
                <a16:creationId xmlns:a16="http://schemas.microsoft.com/office/drawing/2014/main" id="{FB338187-6C18-5A41-B281-9CEA9706030C}"/>
              </a:ext>
            </a:extLst>
          </p:cNvPr>
          <p:cNvPicPr>
            <a:picLocks noChangeAspect="1"/>
          </p:cNvPicPr>
          <p:nvPr/>
        </p:nvPicPr>
        <p:blipFill>
          <a:blip r:embed="rId6"/>
          <a:stretch>
            <a:fillRect/>
          </a:stretch>
        </p:blipFill>
        <p:spPr>
          <a:xfrm>
            <a:off x="7601021" y="3881972"/>
            <a:ext cx="1137467" cy="1046470"/>
          </a:xfrm>
          <a:prstGeom prst="rect">
            <a:avLst/>
          </a:prstGeom>
        </p:spPr>
      </p:pic>
      <p:pic>
        <p:nvPicPr>
          <p:cNvPr id="10" name="Picture 9">
            <a:extLst>
              <a:ext uri="{FF2B5EF4-FFF2-40B4-BE49-F238E27FC236}">
                <a16:creationId xmlns:a16="http://schemas.microsoft.com/office/drawing/2014/main" id="{301BAEA3-A2F9-4D46-8F59-E0F062D918C8}"/>
              </a:ext>
            </a:extLst>
          </p:cNvPr>
          <p:cNvPicPr>
            <a:picLocks noChangeAspect="1"/>
          </p:cNvPicPr>
          <p:nvPr/>
        </p:nvPicPr>
        <p:blipFill>
          <a:blip r:embed="rId7"/>
          <a:stretch>
            <a:fillRect/>
          </a:stretch>
        </p:blipFill>
        <p:spPr>
          <a:xfrm>
            <a:off x="5490226" y="4800385"/>
            <a:ext cx="765387" cy="765387"/>
          </a:xfrm>
          <a:prstGeom prst="rect">
            <a:avLst/>
          </a:prstGeom>
        </p:spPr>
      </p:pic>
    </p:spTree>
    <p:extLst>
      <p:ext uri="{BB962C8B-B14F-4D97-AF65-F5344CB8AC3E}">
        <p14:creationId xmlns:p14="http://schemas.microsoft.com/office/powerpoint/2010/main" val="25029857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520A7A-FDCD-AF4A-8D1A-653CFBB71D71}"/>
              </a:ext>
            </a:extLst>
          </p:cNvPr>
          <p:cNvSpPr>
            <a:spLocks noGrp="1"/>
          </p:cNvSpPr>
          <p:nvPr>
            <p:ph type="title"/>
          </p:nvPr>
        </p:nvSpPr>
        <p:spPr/>
        <p:txBody>
          <a:bodyPr/>
          <a:lstStyle/>
          <a:p>
            <a:r>
              <a:rPr lang="en-US" dirty="0"/>
              <a:t>“Just one more thing to learn”</a:t>
            </a:r>
          </a:p>
        </p:txBody>
      </p:sp>
      <p:sp>
        <p:nvSpPr>
          <p:cNvPr id="3" name="Content Placeholder 2">
            <a:extLst>
              <a:ext uri="{FF2B5EF4-FFF2-40B4-BE49-F238E27FC236}">
                <a16:creationId xmlns:a16="http://schemas.microsoft.com/office/drawing/2014/main" id="{8955BD10-B6FD-C84D-8B4A-295AAD3DDB4B}"/>
              </a:ext>
            </a:extLst>
          </p:cNvPr>
          <p:cNvSpPr>
            <a:spLocks noGrp="1"/>
          </p:cNvSpPr>
          <p:nvPr>
            <p:ph sz="quarter" idx="13"/>
          </p:nvPr>
        </p:nvSpPr>
        <p:spPr>
          <a:xfrm>
            <a:off x="685330" y="1828801"/>
            <a:ext cx="7772870" cy="3962400"/>
          </a:xfrm>
        </p:spPr>
        <p:txBody>
          <a:bodyPr>
            <a:normAutofit/>
          </a:bodyPr>
          <a:lstStyle/>
          <a:p>
            <a:r>
              <a:rPr lang="en-US" dirty="0"/>
              <a:t>Start small</a:t>
            </a:r>
          </a:p>
          <a:p>
            <a:pPr lvl="1"/>
            <a:r>
              <a:rPr lang="en-US" dirty="0"/>
              <a:t>Modify working code or minimally working code</a:t>
            </a:r>
          </a:p>
          <a:p>
            <a:pPr lvl="1"/>
            <a:endParaRPr lang="en-US" dirty="0"/>
          </a:p>
          <a:p>
            <a:r>
              <a:rPr lang="en-US" dirty="0"/>
              <a:t>Provide resources</a:t>
            </a:r>
          </a:p>
          <a:p>
            <a:pPr lvl="1"/>
            <a:r>
              <a:rPr lang="en-US" dirty="0"/>
              <a:t>Video tutorials</a:t>
            </a:r>
          </a:p>
          <a:p>
            <a:pPr lvl="1"/>
            <a:r>
              <a:rPr lang="en-US" dirty="0"/>
              <a:t>Online courses in Python</a:t>
            </a:r>
          </a:p>
          <a:p>
            <a:pPr lvl="1"/>
            <a:endParaRPr lang="en-US" dirty="0"/>
          </a:p>
          <a:p>
            <a:r>
              <a:rPr lang="en-US" dirty="0"/>
              <a:t>Provide timely feedback</a:t>
            </a:r>
          </a:p>
          <a:p>
            <a:pPr lvl="1"/>
            <a:r>
              <a:rPr lang="en-US" dirty="0"/>
              <a:t>Don’t be afraid to “give them the answer”</a:t>
            </a:r>
          </a:p>
        </p:txBody>
      </p:sp>
    </p:spTree>
    <p:extLst>
      <p:ext uri="{BB962C8B-B14F-4D97-AF65-F5344CB8AC3E}">
        <p14:creationId xmlns:p14="http://schemas.microsoft.com/office/powerpoint/2010/main" val="14119819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2C38EB-FED0-4A4A-8902-4EF5484FE3C0}"/>
              </a:ext>
            </a:extLst>
          </p:cNvPr>
          <p:cNvSpPr>
            <a:spLocks noGrp="1"/>
          </p:cNvSpPr>
          <p:nvPr>
            <p:ph type="title"/>
          </p:nvPr>
        </p:nvSpPr>
        <p:spPr/>
        <p:txBody>
          <a:bodyPr/>
          <a:lstStyle/>
          <a:p>
            <a:r>
              <a:rPr lang="en-US" dirty="0"/>
              <a:t>What if I fail?</a:t>
            </a:r>
          </a:p>
        </p:txBody>
      </p:sp>
      <p:sp>
        <p:nvSpPr>
          <p:cNvPr id="3" name="Content Placeholder 2">
            <a:extLst>
              <a:ext uri="{FF2B5EF4-FFF2-40B4-BE49-F238E27FC236}">
                <a16:creationId xmlns:a16="http://schemas.microsoft.com/office/drawing/2014/main" id="{E4B2F8BD-A97B-E648-A996-A7299F65F9B2}"/>
              </a:ext>
            </a:extLst>
          </p:cNvPr>
          <p:cNvSpPr>
            <a:spLocks noGrp="1"/>
          </p:cNvSpPr>
          <p:nvPr>
            <p:ph sz="quarter" idx="13"/>
          </p:nvPr>
        </p:nvSpPr>
        <p:spPr/>
        <p:txBody>
          <a:bodyPr/>
          <a:lstStyle/>
          <a:p>
            <a:r>
              <a:rPr lang="en-US" dirty="0"/>
              <a:t>Too much content to cover</a:t>
            </a:r>
          </a:p>
          <a:p>
            <a:endParaRPr lang="en-US" dirty="0"/>
          </a:p>
          <a:p>
            <a:r>
              <a:rPr lang="en-US" dirty="0"/>
              <a:t>Colleagues don’t know Python</a:t>
            </a:r>
          </a:p>
          <a:p>
            <a:endParaRPr lang="en-US" dirty="0"/>
          </a:p>
          <a:p>
            <a:r>
              <a:rPr lang="en-US" dirty="0"/>
              <a:t>Departmental norms</a:t>
            </a:r>
          </a:p>
          <a:p>
            <a:endParaRPr lang="en-US" dirty="0"/>
          </a:p>
        </p:txBody>
      </p:sp>
      <p:pic>
        <p:nvPicPr>
          <p:cNvPr id="4" name="Picture 3">
            <a:extLst>
              <a:ext uri="{FF2B5EF4-FFF2-40B4-BE49-F238E27FC236}">
                <a16:creationId xmlns:a16="http://schemas.microsoft.com/office/drawing/2014/main" id="{A216EA0E-1524-0242-886D-1AAD43BB2EE0}"/>
              </a:ext>
            </a:extLst>
          </p:cNvPr>
          <p:cNvPicPr>
            <a:picLocks noChangeAspect="1"/>
          </p:cNvPicPr>
          <p:nvPr/>
        </p:nvPicPr>
        <p:blipFill>
          <a:blip r:embed="rId3"/>
          <a:stretch>
            <a:fillRect/>
          </a:stretch>
        </p:blipFill>
        <p:spPr>
          <a:xfrm>
            <a:off x="3864512" y="-40416"/>
            <a:ext cx="4796888" cy="1773107"/>
          </a:xfrm>
          <a:prstGeom prst="rect">
            <a:avLst/>
          </a:prstGeom>
        </p:spPr>
      </p:pic>
    </p:spTree>
    <p:extLst>
      <p:ext uri="{BB962C8B-B14F-4D97-AF65-F5344CB8AC3E}">
        <p14:creationId xmlns:p14="http://schemas.microsoft.com/office/powerpoint/2010/main" val="24858104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8EC9B7-1B92-4B42-8037-0849F94A9970}"/>
              </a:ext>
            </a:extLst>
          </p:cNvPr>
          <p:cNvSpPr>
            <a:spLocks noGrp="1"/>
          </p:cNvSpPr>
          <p:nvPr>
            <p:ph type="title"/>
          </p:nvPr>
        </p:nvSpPr>
        <p:spPr/>
        <p:txBody>
          <a:bodyPr/>
          <a:lstStyle/>
          <a:p>
            <a:r>
              <a:rPr lang="en-US" dirty="0"/>
              <a:t>Content Coverage</a:t>
            </a:r>
          </a:p>
        </p:txBody>
      </p:sp>
      <p:sp>
        <p:nvSpPr>
          <p:cNvPr id="3" name="Content Placeholder 2">
            <a:extLst>
              <a:ext uri="{FF2B5EF4-FFF2-40B4-BE49-F238E27FC236}">
                <a16:creationId xmlns:a16="http://schemas.microsoft.com/office/drawing/2014/main" id="{DAC67787-0F27-A043-9AC8-DF08C72EC021}"/>
              </a:ext>
            </a:extLst>
          </p:cNvPr>
          <p:cNvSpPr>
            <a:spLocks noGrp="1"/>
          </p:cNvSpPr>
          <p:nvPr>
            <p:ph sz="quarter" idx="13"/>
          </p:nvPr>
        </p:nvSpPr>
        <p:spPr/>
        <p:txBody>
          <a:bodyPr/>
          <a:lstStyle/>
          <a:p>
            <a:r>
              <a:rPr lang="en-US" dirty="0"/>
              <a:t>3-credit Statics course</a:t>
            </a:r>
          </a:p>
          <a:p>
            <a:pPr lvl="1"/>
            <a:r>
              <a:rPr lang="en-US" dirty="0"/>
              <a:t>No lab or discussion</a:t>
            </a:r>
          </a:p>
          <a:p>
            <a:endParaRPr lang="en-US" dirty="0"/>
          </a:p>
          <a:p>
            <a:r>
              <a:rPr lang="en-US" dirty="0"/>
              <a:t>Talk to ”downstream” instructors and departments</a:t>
            </a:r>
          </a:p>
          <a:p>
            <a:endParaRPr lang="en-US" dirty="0"/>
          </a:p>
          <a:p>
            <a:r>
              <a:rPr lang="en-US" dirty="0"/>
              <a:t>Does ”coverage” equal “understanding”?</a:t>
            </a:r>
          </a:p>
        </p:txBody>
      </p:sp>
    </p:spTree>
    <p:extLst>
      <p:ext uri="{BB962C8B-B14F-4D97-AF65-F5344CB8AC3E}">
        <p14:creationId xmlns:p14="http://schemas.microsoft.com/office/powerpoint/2010/main" val="39219359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9E88C3-C321-AF45-9A1F-B9E7A2FBE957}"/>
              </a:ext>
            </a:extLst>
          </p:cNvPr>
          <p:cNvSpPr>
            <a:spLocks noGrp="1"/>
          </p:cNvSpPr>
          <p:nvPr>
            <p:ph type="title"/>
          </p:nvPr>
        </p:nvSpPr>
        <p:spPr/>
        <p:txBody>
          <a:bodyPr/>
          <a:lstStyle/>
          <a:p>
            <a:r>
              <a:rPr lang="en-US" dirty="0"/>
              <a:t>Lack of knowledge</a:t>
            </a:r>
          </a:p>
        </p:txBody>
      </p:sp>
      <p:sp>
        <p:nvSpPr>
          <p:cNvPr id="3" name="Content Placeholder 2">
            <a:extLst>
              <a:ext uri="{FF2B5EF4-FFF2-40B4-BE49-F238E27FC236}">
                <a16:creationId xmlns:a16="http://schemas.microsoft.com/office/drawing/2014/main" id="{BC9CE965-2510-3647-A01F-2F44F9763CAF}"/>
              </a:ext>
            </a:extLst>
          </p:cNvPr>
          <p:cNvSpPr>
            <a:spLocks noGrp="1"/>
          </p:cNvSpPr>
          <p:nvPr>
            <p:ph sz="quarter" idx="13"/>
          </p:nvPr>
        </p:nvSpPr>
        <p:spPr/>
        <p:txBody>
          <a:bodyPr/>
          <a:lstStyle/>
          <a:p>
            <a:r>
              <a:rPr lang="en-US" dirty="0"/>
              <a:t>Colleagues don’t use Python</a:t>
            </a:r>
          </a:p>
          <a:p>
            <a:pPr lvl="1"/>
            <a:r>
              <a:rPr lang="en-US" dirty="0"/>
              <a:t>Send them to FDW</a:t>
            </a:r>
          </a:p>
          <a:p>
            <a:pPr lvl="1"/>
            <a:endParaRPr lang="en-US" dirty="0"/>
          </a:p>
          <a:p>
            <a:r>
              <a:rPr lang="en-US" dirty="0"/>
              <a:t>Coteach a course</a:t>
            </a:r>
          </a:p>
          <a:p>
            <a:endParaRPr lang="en-US" dirty="0"/>
          </a:p>
          <a:p>
            <a:r>
              <a:rPr lang="en-US" dirty="0"/>
              <a:t>Give them your intro material</a:t>
            </a:r>
          </a:p>
        </p:txBody>
      </p:sp>
    </p:spTree>
    <p:extLst>
      <p:ext uri="{BB962C8B-B14F-4D97-AF65-F5344CB8AC3E}">
        <p14:creationId xmlns:p14="http://schemas.microsoft.com/office/powerpoint/2010/main" val="39249510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0B98700-0F7A-8E4E-B251-04A2FB2C623F}"/>
              </a:ext>
            </a:extLst>
          </p:cNvPr>
          <p:cNvSpPr>
            <a:spLocks noGrp="1"/>
          </p:cNvSpPr>
          <p:nvPr>
            <p:ph idx="1"/>
          </p:nvPr>
        </p:nvSpPr>
        <p:spPr/>
        <p:txBody>
          <a:bodyPr/>
          <a:lstStyle/>
          <a:p>
            <a:r>
              <a:rPr lang="en-US" dirty="0"/>
              <a:t>Lowering the barriers for the integration of computation into your curriculum</a:t>
            </a:r>
          </a:p>
        </p:txBody>
      </p:sp>
      <p:sp>
        <p:nvSpPr>
          <p:cNvPr id="3" name="Title 2">
            <a:extLst>
              <a:ext uri="{FF2B5EF4-FFF2-40B4-BE49-F238E27FC236}">
                <a16:creationId xmlns:a16="http://schemas.microsoft.com/office/drawing/2014/main" id="{46D77E26-AC4F-B341-B7DA-303E3C8EDFB7}"/>
              </a:ext>
            </a:extLst>
          </p:cNvPr>
          <p:cNvSpPr>
            <a:spLocks noGrp="1"/>
          </p:cNvSpPr>
          <p:nvPr>
            <p:ph type="title"/>
          </p:nvPr>
        </p:nvSpPr>
        <p:spPr/>
        <p:txBody>
          <a:bodyPr/>
          <a:lstStyle/>
          <a:p>
            <a:r>
              <a:rPr lang="en-US" dirty="0"/>
              <a:t>PICUP</a:t>
            </a:r>
          </a:p>
        </p:txBody>
      </p:sp>
      <p:pic>
        <p:nvPicPr>
          <p:cNvPr id="4" name="Picture 3">
            <a:extLst>
              <a:ext uri="{FF2B5EF4-FFF2-40B4-BE49-F238E27FC236}">
                <a16:creationId xmlns:a16="http://schemas.microsoft.com/office/drawing/2014/main" id="{7D896A50-5856-A74D-80F8-569E479B9584}"/>
              </a:ext>
            </a:extLst>
          </p:cNvPr>
          <p:cNvPicPr>
            <a:picLocks noChangeAspect="1"/>
          </p:cNvPicPr>
          <p:nvPr/>
        </p:nvPicPr>
        <p:blipFill>
          <a:blip r:embed="rId2"/>
          <a:stretch>
            <a:fillRect/>
          </a:stretch>
        </p:blipFill>
        <p:spPr>
          <a:xfrm>
            <a:off x="1371600" y="2635119"/>
            <a:ext cx="6858000" cy="2218380"/>
          </a:xfrm>
          <a:prstGeom prst="rect">
            <a:avLst/>
          </a:prstGeom>
        </p:spPr>
      </p:pic>
    </p:spTree>
    <p:extLst>
      <p:ext uri="{BB962C8B-B14F-4D97-AF65-F5344CB8AC3E}">
        <p14:creationId xmlns:p14="http://schemas.microsoft.com/office/powerpoint/2010/main" val="27407014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2990DC-1E0F-034B-9111-EC958C459E41}"/>
              </a:ext>
            </a:extLst>
          </p:cNvPr>
          <p:cNvSpPr>
            <a:spLocks noGrp="1"/>
          </p:cNvSpPr>
          <p:nvPr>
            <p:ph type="title"/>
          </p:nvPr>
        </p:nvSpPr>
        <p:spPr/>
        <p:txBody>
          <a:bodyPr/>
          <a:lstStyle/>
          <a:p>
            <a:r>
              <a:rPr lang="en-US" dirty="0"/>
              <a:t>Departmental Norms</a:t>
            </a:r>
          </a:p>
        </p:txBody>
      </p:sp>
      <p:sp>
        <p:nvSpPr>
          <p:cNvPr id="3" name="Content Placeholder 2">
            <a:extLst>
              <a:ext uri="{FF2B5EF4-FFF2-40B4-BE49-F238E27FC236}">
                <a16:creationId xmlns:a16="http://schemas.microsoft.com/office/drawing/2014/main" id="{BBB9FEB5-CA30-AF41-8FDD-A4BC7E43949D}"/>
              </a:ext>
            </a:extLst>
          </p:cNvPr>
          <p:cNvSpPr>
            <a:spLocks noGrp="1"/>
          </p:cNvSpPr>
          <p:nvPr>
            <p:ph sz="quarter" idx="13"/>
          </p:nvPr>
        </p:nvSpPr>
        <p:spPr/>
        <p:txBody>
          <a:bodyPr/>
          <a:lstStyle/>
          <a:p>
            <a:r>
              <a:rPr lang="en-US" dirty="0"/>
              <a:t>Serendipity</a:t>
            </a:r>
          </a:p>
          <a:p>
            <a:pPr lvl="1"/>
            <a:r>
              <a:rPr lang="en-US" dirty="0"/>
              <a:t>Keep trying when circumstances change</a:t>
            </a:r>
          </a:p>
          <a:p>
            <a:endParaRPr lang="en-US" dirty="0"/>
          </a:p>
          <a:p>
            <a:r>
              <a:rPr lang="en-US" dirty="0"/>
              <a:t>Mentor new faculty</a:t>
            </a:r>
          </a:p>
          <a:p>
            <a:pPr lvl="1"/>
            <a:r>
              <a:rPr lang="en-US" dirty="0"/>
              <a:t>Set the new norms</a:t>
            </a:r>
          </a:p>
          <a:p>
            <a:endParaRPr lang="en-US" dirty="0"/>
          </a:p>
          <a:p>
            <a:r>
              <a:rPr lang="en-US" dirty="0"/>
              <a:t>“Change happens one retirement at a time”</a:t>
            </a:r>
          </a:p>
        </p:txBody>
      </p:sp>
    </p:spTree>
    <p:extLst>
      <p:ext uri="{BB962C8B-B14F-4D97-AF65-F5344CB8AC3E}">
        <p14:creationId xmlns:p14="http://schemas.microsoft.com/office/powerpoint/2010/main" val="16127610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0B98700-0F7A-8E4E-B251-04A2FB2C623F}"/>
              </a:ext>
            </a:extLst>
          </p:cNvPr>
          <p:cNvSpPr>
            <a:spLocks noGrp="1"/>
          </p:cNvSpPr>
          <p:nvPr>
            <p:ph idx="1"/>
          </p:nvPr>
        </p:nvSpPr>
        <p:spPr/>
        <p:txBody>
          <a:bodyPr/>
          <a:lstStyle/>
          <a:p>
            <a:r>
              <a:rPr lang="en-US" dirty="0"/>
              <a:t>Lowering the barriers for the integration of computation into your curriculum</a:t>
            </a:r>
          </a:p>
          <a:p>
            <a:endParaRPr lang="en-US" dirty="0"/>
          </a:p>
          <a:p>
            <a:endParaRPr lang="en-US" dirty="0"/>
          </a:p>
          <a:p>
            <a:endParaRPr lang="en-US" dirty="0"/>
          </a:p>
          <a:p>
            <a:endParaRPr lang="en-US" dirty="0"/>
          </a:p>
          <a:p>
            <a:endParaRPr lang="en-US" dirty="0"/>
          </a:p>
          <a:p>
            <a:r>
              <a:rPr lang="en-US" dirty="0"/>
              <a:t>Ask your questions on Slack:</a:t>
            </a:r>
          </a:p>
        </p:txBody>
      </p:sp>
      <p:sp>
        <p:nvSpPr>
          <p:cNvPr id="3" name="Title 2">
            <a:extLst>
              <a:ext uri="{FF2B5EF4-FFF2-40B4-BE49-F238E27FC236}">
                <a16:creationId xmlns:a16="http://schemas.microsoft.com/office/drawing/2014/main" id="{46D77E26-AC4F-B341-B7DA-303E3C8EDFB7}"/>
              </a:ext>
            </a:extLst>
          </p:cNvPr>
          <p:cNvSpPr>
            <a:spLocks noGrp="1"/>
          </p:cNvSpPr>
          <p:nvPr>
            <p:ph type="title"/>
          </p:nvPr>
        </p:nvSpPr>
        <p:spPr/>
        <p:txBody>
          <a:bodyPr/>
          <a:lstStyle/>
          <a:p>
            <a:r>
              <a:rPr lang="en-US" dirty="0"/>
              <a:t>PICUP</a:t>
            </a:r>
          </a:p>
        </p:txBody>
      </p:sp>
      <p:pic>
        <p:nvPicPr>
          <p:cNvPr id="4" name="Picture 3">
            <a:extLst>
              <a:ext uri="{FF2B5EF4-FFF2-40B4-BE49-F238E27FC236}">
                <a16:creationId xmlns:a16="http://schemas.microsoft.com/office/drawing/2014/main" id="{7D896A50-5856-A74D-80F8-569E479B9584}"/>
              </a:ext>
            </a:extLst>
          </p:cNvPr>
          <p:cNvPicPr>
            <a:picLocks noChangeAspect="1"/>
          </p:cNvPicPr>
          <p:nvPr/>
        </p:nvPicPr>
        <p:blipFill>
          <a:blip r:embed="rId3"/>
          <a:stretch>
            <a:fillRect/>
          </a:stretch>
        </p:blipFill>
        <p:spPr>
          <a:xfrm>
            <a:off x="838200" y="1981200"/>
            <a:ext cx="6858000" cy="2218380"/>
          </a:xfrm>
          <a:prstGeom prst="rect">
            <a:avLst/>
          </a:prstGeom>
        </p:spPr>
      </p:pic>
      <p:pic>
        <p:nvPicPr>
          <p:cNvPr id="5" name="Picture 4">
            <a:extLst>
              <a:ext uri="{FF2B5EF4-FFF2-40B4-BE49-F238E27FC236}">
                <a16:creationId xmlns:a16="http://schemas.microsoft.com/office/drawing/2014/main" id="{ED2443DD-0ED4-B44C-958F-07D3DAAD09D7}"/>
              </a:ext>
            </a:extLst>
          </p:cNvPr>
          <p:cNvPicPr>
            <a:picLocks noChangeAspect="1"/>
          </p:cNvPicPr>
          <p:nvPr/>
        </p:nvPicPr>
        <p:blipFill>
          <a:blip r:embed="rId4"/>
          <a:stretch>
            <a:fillRect/>
          </a:stretch>
        </p:blipFill>
        <p:spPr>
          <a:xfrm>
            <a:off x="5638800" y="3962400"/>
            <a:ext cx="1905000" cy="1905000"/>
          </a:xfrm>
          <a:prstGeom prst="rect">
            <a:avLst/>
          </a:prstGeom>
        </p:spPr>
      </p:pic>
    </p:spTree>
    <p:extLst>
      <p:ext uri="{BB962C8B-B14F-4D97-AF65-F5344CB8AC3E}">
        <p14:creationId xmlns:p14="http://schemas.microsoft.com/office/powerpoint/2010/main" val="22835260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Thanks to the UW-Stout Office of Research and Sponsored Programs and to the Department of Chemistry and Physics for financial support</a:t>
            </a:r>
          </a:p>
          <a:p>
            <a:endParaRPr lang="en-US" dirty="0"/>
          </a:p>
          <a:p>
            <a:endParaRPr lang="en-US" dirty="0"/>
          </a:p>
          <a:p>
            <a:endParaRPr lang="en-US" dirty="0"/>
          </a:p>
        </p:txBody>
      </p:sp>
      <p:sp>
        <p:nvSpPr>
          <p:cNvPr id="3" name="Title 2"/>
          <p:cNvSpPr>
            <a:spLocks noGrp="1"/>
          </p:cNvSpPr>
          <p:nvPr>
            <p:ph type="title"/>
          </p:nvPr>
        </p:nvSpPr>
        <p:spPr/>
        <p:txBody>
          <a:bodyPr/>
          <a:lstStyle/>
          <a:p>
            <a:r>
              <a:rPr lang="en-US" dirty="0"/>
              <a:t>Thank You</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3600" y="4419600"/>
            <a:ext cx="2438400" cy="2438400"/>
          </a:xfrm>
          <a:prstGeom prst="rect">
            <a:avLst/>
          </a:prstGeom>
        </p:spPr>
      </p:pic>
    </p:spTree>
    <p:extLst>
      <p:ext uri="{BB962C8B-B14F-4D97-AF65-F5344CB8AC3E}">
        <p14:creationId xmlns:p14="http://schemas.microsoft.com/office/powerpoint/2010/main" val="2493581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14F07E2-DABC-AC48-9736-E621F34E3F96}"/>
              </a:ext>
            </a:extLst>
          </p:cNvPr>
          <p:cNvSpPr>
            <a:spLocks noGrp="1"/>
          </p:cNvSpPr>
          <p:nvPr>
            <p:ph idx="1"/>
          </p:nvPr>
        </p:nvSpPr>
        <p:spPr/>
        <p:txBody>
          <a:bodyPr>
            <a:normAutofit fontScale="62500" lnSpcReduction="20000"/>
          </a:bodyPr>
          <a:lstStyle/>
          <a:p>
            <a:r>
              <a:rPr lang="en-US" dirty="0"/>
              <a:t>2) Failures:</a:t>
            </a:r>
          </a:p>
          <a:p>
            <a:r>
              <a:rPr lang="en-US" dirty="0"/>
              <a:t>    a) Not enough class time to integrate</a:t>
            </a:r>
          </a:p>
          <a:p>
            <a:r>
              <a:rPr lang="en-US" dirty="0"/>
              <a:t>    b) Colleagues don't know Python</a:t>
            </a:r>
          </a:p>
          <a:p>
            <a:r>
              <a:rPr lang="en-US" dirty="0"/>
              <a:t>    c) Departmental norms -&gt; senior colleague: "we don't teach programming"</a:t>
            </a:r>
          </a:p>
          <a:p>
            <a:r>
              <a:rPr lang="en-US" dirty="0"/>
              <a:t>        </a:t>
            </a:r>
            <a:r>
              <a:rPr lang="en-US" dirty="0" err="1"/>
              <a:t>i</a:t>
            </a:r>
            <a:r>
              <a:rPr lang="en-US" dirty="0"/>
              <a:t>) Circumstances change -&gt; Some serendipity is involved so keep trying</a:t>
            </a:r>
          </a:p>
          <a:p>
            <a:br>
              <a:rPr lang="en-US" dirty="0"/>
            </a:br>
            <a:endParaRPr lang="en-US" dirty="0"/>
          </a:p>
          <a:p>
            <a:r>
              <a:rPr lang="en-US" dirty="0"/>
              <a:t>3) Other issues:</a:t>
            </a:r>
          </a:p>
          <a:p>
            <a:r>
              <a:rPr lang="en-US" dirty="0"/>
              <a:t>    a) Dealing with students of different background</a:t>
            </a:r>
          </a:p>
          <a:p>
            <a:r>
              <a:rPr lang="en-US" dirty="0"/>
              <a:t>    b) Learning how to grade coding</a:t>
            </a:r>
          </a:p>
          <a:p>
            <a:r>
              <a:rPr lang="en-US" dirty="0"/>
              <a:t>        </a:t>
            </a:r>
            <a:r>
              <a:rPr lang="en-US" dirty="0" err="1"/>
              <a:t>i</a:t>
            </a:r>
            <a:r>
              <a:rPr lang="en-US" dirty="0"/>
              <a:t>) Determine learning objectives</a:t>
            </a:r>
          </a:p>
          <a:p>
            <a:r>
              <a:rPr lang="en-US" dirty="0"/>
              <a:t>    c) Developing a workflow: Create assignment -&gt; Distribute assignment -&gt; Students work on assignment -&gt; Collect assignments -&gt; Grade assignments -&gt; Give feedback</a:t>
            </a:r>
          </a:p>
          <a:p>
            <a:br>
              <a:rPr lang="en-US" dirty="0"/>
            </a:br>
            <a:endParaRPr lang="en-US" dirty="0"/>
          </a:p>
          <a:p>
            <a:endParaRPr lang="en-US" dirty="0"/>
          </a:p>
        </p:txBody>
      </p:sp>
      <p:sp>
        <p:nvSpPr>
          <p:cNvPr id="3" name="Title 2">
            <a:extLst>
              <a:ext uri="{FF2B5EF4-FFF2-40B4-BE49-F238E27FC236}">
                <a16:creationId xmlns:a16="http://schemas.microsoft.com/office/drawing/2014/main" id="{8FB1B6EB-8CC0-B84C-B6E6-1368E4DBEB0A}"/>
              </a:ext>
            </a:extLst>
          </p:cNvPr>
          <p:cNvSpPr>
            <a:spLocks noGrp="1"/>
          </p:cNvSpPr>
          <p:nvPr>
            <p:ph type="title"/>
          </p:nvPr>
        </p:nvSpPr>
        <p:spPr/>
        <p:txBody>
          <a:bodyPr/>
          <a:lstStyle/>
          <a:p>
            <a:r>
              <a:rPr lang="en-US" dirty="0"/>
              <a:t>My notes - DELETE</a:t>
            </a:r>
          </a:p>
        </p:txBody>
      </p:sp>
    </p:spTree>
    <p:extLst>
      <p:ext uri="{BB962C8B-B14F-4D97-AF65-F5344CB8AC3E}">
        <p14:creationId xmlns:p14="http://schemas.microsoft.com/office/powerpoint/2010/main" val="17089319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EDEAF63-346F-A344-8198-79B1E5A7F997}"/>
              </a:ext>
            </a:extLst>
          </p:cNvPr>
          <p:cNvSpPr>
            <a:spLocks noGrp="1"/>
          </p:cNvSpPr>
          <p:nvPr>
            <p:ph idx="1"/>
          </p:nvPr>
        </p:nvSpPr>
        <p:spPr/>
        <p:txBody>
          <a:bodyPr/>
          <a:lstStyle/>
          <a:p>
            <a:r>
              <a:rPr lang="en-US" dirty="0"/>
              <a:t>Faculty Hurdles</a:t>
            </a:r>
          </a:p>
          <a:p>
            <a:pPr lvl="1"/>
            <a:r>
              <a:rPr lang="en-US" dirty="0"/>
              <a:t>How PICUP Helped</a:t>
            </a:r>
          </a:p>
          <a:p>
            <a:pPr lvl="1"/>
            <a:r>
              <a:rPr lang="en-US" dirty="0"/>
              <a:t>Possible Solutions</a:t>
            </a:r>
          </a:p>
          <a:p>
            <a:r>
              <a:rPr lang="en-US" dirty="0"/>
              <a:t>Student Hurdles</a:t>
            </a:r>
          </a:p>
          <a:p>
            <a:pPr lvl="1"/>
            <a:r>
              <a:rPr lang="en-US" dirty="0"/>
              <a:t>How PICUP Helped</a:t>
            </a:r>
          </a:p>
          <a:p>
            <a:pPr lvl="1"/>
            <a:r>
              <a:rPr lang="en-US" dirty="0"/>
              <a:t>Possible Solutions</a:t>
            </a:r>
          </a:p>
          <a:p>
            <a:r>
              <a:rPr lang="en-US" dirty="0"/>
              <a:t>Logistical Hurdles</a:t>
            </a:r>
          </a:p>
          <a:p>
            <a:pPr lvl="1"/>
            <a:r>
              <a:rPr lang="en-US" dirty="0"/>
              <a:t>How PICUP Helped</a:t>
            </a:r>
          </a:p>
          <a:p>
            <a:pPr lvl="1"/>
            <a:r>
              <a:rPr lang="en-US" dirty="0"/>
              <a:t>Possible Solutions</a:t>
            </a:r>
          </a:p>
          <a:p>
            <a:endParaRPr lang="en-US" dirty="0"/>
          </a:p>
        </p:txBody>
      </p:sp>
      <p:sp>
        <p:nvSpPr>
          <p:cNvPr id="3" name="Title 2">
            <a:extLst>
              <a:ext uri="{FF2B5EF4-FFF2-40B4-BE49-F238E27FC236}">
                <a16:creationId xmlns:a16="http://schemas.microsoft.com/office/drawing/2014/main" id="{233A8EC6-0758-9C40-B507-AC5ED2DDE337}"/>
              </a:ext>
            </a:extLst>
          </p:cNvPr>
          <p:cNvSpPr>
            <a:spLocks noGrp="1"/>
          </p:cNvSpPr>
          <p:nvPr>
            <p:ph type="title"/>
          </p:nvPr>
        </p:nvSpPr>
        <p:spPr/>
        <p:txBody>
          <a:bodyPr/>
          <a:lstStyle/>
          <a:p>
            <a:r>
              <a:rPr lang="en-US" dirty="0"/>
              <a:t>Outline</a:t>
            </a:r>
          </a:p>
        </p:txBody>
      </p:sp>
    </p:spTree>
    <p:extLst>
      <p:ext uri="{BB962C8B-B14F-4D97-AF65-F5344CB8AC3E}">
        <p14:creationId xmlns:p14="http://schemas.microsoft.com/office/powerpoint/2010/main" val="5752828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60DE5E5-9515-9D4B-B28B-6C12BB6337D4}"/>
              </a:ext>
            </a:extLst>
          </p:cNvPr>
          <p:cNvSpPr>
            <a:spLocks noGrp="1"/>
          </p:cNvSpPr>
          <p:nvPr>
            <p:ph idx="1"/>
          </p:nvPr>
        </p:nvSpPr>
        <p:spPr/>
        <p:txBody>
          <a:bodyPr/>
          <a:lstStyle/>
          <a:p>
            <a:r>
              <a:rPr lang="en-US" dirty="0"/>
              <a:t>Some faculty opposed to computational modeling in introductory courses</a:t>
            </a:r>
          </a:p>
          <a:p>
            <a:pPr lvl="1"/>
            <a:r>
              <a:rPr lang="en-US" dirty="0"/>
              <a:t>”Not your job”</a:t>
            </a:r>
          </a:p>
          <a:p>
            <a:pPr marL="109728" indent="0">
              <a:buNone/>
            </a:pPr>
            <a:endParaRPr lang="en-US" dirty="0"/>
          </a:p>
          <a:p>
            <a:r>
              <a:rPr lang="en-US" dirty="0"/>
              <a:t>I </a:t>
            </a:r>
            <a:r>
              <a:rPr lang="en-US" u="sng" dirty="0"/>
              <a:t>was</a:t>
            </a:r>
            <a:r>
              <a:rPr lang="en-US" dirty="0"/>
              <a:t> expecting them to program</a:t>
            </a:r>
          </a:p>
          <a:p>
            <a:endParaRPr lang="en-US" dirty="0"/>
          </a:p>
        </p:txBody>
      </p:sp>
      <p:sp>
        <p:nvSpPr>
          <p:cNvPr id="3" name="Title 2">
            <a:extLst>
              <a:ext uri="{FF2B5EF4-FFF2-40B4-BE49-F238E27FC236}">
                <a16:creationId xmlns:a16="http://schemas.microsoft.com/office/drawing/2014/main" id="{68CFA372-B70D-D841-8C56-748F6B4D6825}"/>
              </a:ext>
            </a:extLst>
          </p:cNvPr>
          <p:cNvSpPr>
            <a:spLocks noGrp="1"/>
          </p:cNvSpPr>
          <p:nvPr>
            <p:ph type="title"/>
          </p:nvPr>
        </p:nvSpPr>
        <p:spPr/>
        <p:txBody>
          <a:bodyPr/>
          <a:lstStyle/>
          <a:p>
            <a:r>
              <a:rPr lang="en-US" dirty="0"/>
              <a:t>Departmental Norms</a:t>
            </a:r>
          </a:p>
        </p:txBody>
      </p:sp>
    </p:spTree>
    <p:extLst>
      <p:ext uri="{BB962C8B-B14F-4D97-AF65-F5344CB8AC3E}">
        <p14:creationId xmlns:p14="http://schemas.microsoft.com/office/powerpoint/2010/main" val="27146809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B07C467-CD60-7848-80A6-DF66AD03B3CD}"/>
              </a:ext>
            </a:extLst>
          </p:cNvPr>
          <p:cNvSpPr>
            <a:spLocks noGrp="1"/>
          </p:cNvSpPr>
          <p:nvPr>
            <p:ph idx="1"/>
          </p:nvPr>
        </p:nvSpPr>
        <p:spPr/>
        <p:txBody>
          <a:bodyPr/>
          <a:lstStyle/>
          <a:p>
            <a:r>
              <a:rPr lang="en-US" dirty="0"/>
              <a:t>It’s not my job to teach students how to….</a:t>
            </a:r>
          </a:p>
          <a:p>
            <a:pPr lvl="1"/>
            <a:r>
              <a:rPr lang="en-US" dirty="0"/>
              <a:t>switch calculator to radians</a:t>
            </a:r>
          </a:p>
          <a:p>
            <a:pPr lvl="1"/>
            <a:r>
              <a:rPr lang="en-US" dirty="0"/>
              <a:t>access material in the LMS</a:t>
            </a:r>
          </a:p>
          <a:p>
            <a:pPr lvl="1"/>
            <a:r>
              <a:rPr lang="en-US" dirty="0"/>
              <a:t>solve a quadratic equation</a:t>
            </a:r>
          </a:p>
          <a:p>
            <a:pPr lvl="1"/>
            <a:r>
              <a:rPr lang="en-US" dirty="0"/>
              <a:t>integrate a polynomial</a:t>
            </a:r>
          </a:p>
          <a:p>
            <a:pPr lvl="1"/>
            <a:r>
              <a:rPr lang="en-US" dirty="0"/>
              <a:t>write a paper</a:t>
            </a:r>
          </a:p>
          <a:p>
            <a:pPr lvl="1"/>
            <a:r>
              <a:rPr lang="en-US" dirty="0"/>
              <a:t>modify a computer program</a:t>
            </a:r>
          </a:p>
        </p:txBody>
      </p:sp>
      <p:sp>
        <p:nvSpPr>
          <p:cNvPr id="3" name="Title 2">
            <a:extLst>
              <a:ext uri="{FF2B5EF4-FFF2-40B4-BE49-F238E27FC236}">
                <a16:creationId xmlns:a16="http://schemas.microsoft.com/office/drawing/2014/main" id="{DF6A3D77-A309-E24C-B02E-9E5A931D87A2}"/>
              </a:ext>
            </a:extLst>
          </p:cNvPr>
          <p:cNvSpPr>
            <a:spLocks noGrp="1"/>
          </p:cNvSpPr>
          <p:nvPr>
            <p:ph type="title"/>
          </p:nvPr>
        </p:nvSpPr>
        <p:spPr/>
        <p:txBody>
          <a:bodyPr/>
          <a:lstStyle/>
          <a:p>
            <a:r>
              <a:rPr lang="en-US" dirty="0"/>
              <a:t>Not My Job</a:t>
            </a:r>
          </a:p>
        </p:txBody>
      </p:sp>
    </p:spTree>
    <p:extLst>
      <p:ext uri="{BB962C8B-B14F-4D97-AF65-F5344CB8AC3E}">
        <p14:creationId xmlns:p14="http://schemas.microsoft.com/office/powerpoint/2010/main" val="3874279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6" end="6"/>
                                            </p:txEl>
                                          </p:spTgt>
                                        </p:tgtEl>
                                        <p:attrNameLst>
                                          <p:attrName>style.visibility</p:attrName>
                                        </p:attrNameLst>
                                      </p:cBhvr>
                                      <p:to>
                                        <p:strVal val="visible"/>
                                      </p:to>
                                    </p:set>
                                    <p:animEffect transition="in" filter="fade">
                                      <p:cBhvr>
                                        <p:cTn id="7" dur="2000"/>
                                        <p:tgtEl>
                                          <p:spTgt spid="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D22F2AC-8952-7E46-97E0-EF7970D3B236}"/>
              </a:ext>
            </a:extLst>
          </p:cNvPr>
          <p:cNvSpPr>
            <a:spLocks noGrp="1"/>
          </p:cNvSpPr>
          <p:nvPr>
            <p:ph idx="1"/>
          </p:nvPr>
        </p:nvSpPr>
        <p:spPr/>
        <p:txBody>
          <a:bodyPr>
            <a:normAutofit fontScale="92500" lnSpcReduction="10000"/>
          </a:bodyPr>
          <a:lstStyle/>
          <a:p>
            <a:r>
              <a:rPr lang="en-US" dirty="0"/>
              <a:t>“I’ve got a PhD…”</a:t>
            </a:r>
          </a:p>
          <a:p>
            <a:endParaRPr lang="en-US" dirty="0"/>
          </a:p>
          <a:p>
            <a:r>
              <a:rPr lang="en-US" dirty="0"/>
              <a:t>“I’ve been teaching physics for a number of years…”</a:t>
            </a:r>
          </a:p>
          <a:p>
            <a:endParaRPr lang="en-US" dirty="0"/>
          </a:p>
          <a:p>
            <a:r>
              <a:rPr lang="en-US" dirty="0"/>
              <a:t>“I’ve read the literature…”</a:t>
            </a:r>
          </a:p>
          <a:p>
            <a:endParaRPr lang="en-US" dirty="0"/>
          </a:p>
          <a:p>
            <a:r>
              <a:rPr lang="en-US" dirty="0"/>
              <a:t>“I know how to program…”</a:t>
            </a:r>
          </a:p>
          <a:p>
            <a:endParaRPr lang="en-US" dirty="0"/>
          </a:p>
          <a:p>
            <a:endParaRPr lang="en-US" dirty="0"/>
          </a:p>
          <a:p>
            <a:r>
              <a:rPr lang="en-US" dirty="0"/>
              <a:t>I was just as much of a hurdle</a:t>
            </a:r>
          </a:p>
        </p:txBody>
      </p:sp>
      <p:sp>
        <p:nvSpPr>
          <p:cNvPr id="3" name="Title 2">
            <a:extLst>
              <a:ext uri="{FF2B5EF4-FFF2-40B4-BE49-F238E27FC236}">
                <a16:creationId xmlns:a16="http://schemas.microsoft.com/office/drawing/2014/main" id="{346F3F97-6151-084E-9031-641B7E7F8129}"/>
              </a:ext>
            </a:extLst>
          </p:cNvPr>
          <p:cNvSpPr>
            <a:spLocks noGrp="1"/>
          </p:cNvSpPr>
          <p:nvPr>
            <p:ph type="title"/>
          </p:nvPr>
        </p:nvSpPr>
        <p:spPr/>
        <p:txBody>
          <a:bodyPr/>
          <a:lstStyle/>
          <a:p>
            <a:r>
              <a:rPr lang="en-US" dirty="0"/>
              <a:t>Myth of the Lone Professor</a:t>
            </a:r>
          </a:p>
        </p:txBody>
      </p:sp>
    </p:spTree>
    <p:extLst>
      <p:ext uri="{BB962C8B-B14F-4D97-AF65-F5344CB8AC3E}">
        <p14:creationId xmlns:p14="http://schemas.microsoft.com/office/powerpoint/2010/main" val="3074025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9" end="9"/>
                                            </p:txEl>
                                          </p:spTgt>
                                        </p:tgtEl>
                                        <p:attrNameLst>
                                          <p:attrName>style.visibility</p:attrName>
                                        </p:attrNameLst>
                                      </p:cBhvr>
                                      <p:to>
                                        <p:strVal val="visible"/>
                                      </p:to>
                                    </p:set>
                                    <p:animEffect transition="in" filter="fade">
                                      <p:cBhvr>
                                        <p:cTn id="7" dur="2000"/>
                                        <p:tgtEl>
                                          <p:spTgt spid="2">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FF569A1-F42C-1E4A-868F-A58A2E86603E}"/>
              </a:ext>
            </a:extLst>
          </p:cNvPr>
          <p:cNvSpPr>
            <a:spLocks noGrp="1"/>
          </p:cNvSpPr>
          <p:nvPr>
            <p:ph idx="1"/>
          </p:nvPr>
        </p:nvSpPr>
        <p:spPr/>
        <p:txBody>
          <a:bodyPr/>
          <a:lstStyle/>
          <a:p>
            <a:endParaRPr lang="en-US" dirty="0"/>
          </a:p>
        </p:txBody>
      </p:sp>
      <p:sp>
        <p:nvSpPr>
          <p:cNvPr id="3" name="Title 2">
            <a:extLst>
              <a:ext uri="{FF2B5EF4-FFF2-40B4-BE49-F238E27FC236}">
                <a16:creationId xmlns:a16="http://schemas.microsoft.com/office/drawing/2014/main" id="{9DC0D411-C378-1642-BC13-C5B73976D604}"/>
              </a:ext>
            </a:extLst>
          </p:cNvPr>
          <p:cNvSpPr>
            <a:spLocks noGrp="1"/>
          </p:cNvSpPr>
          <p:nvPr>
            <p:ph type="title"/>
          </p:nvPr>
        </p:nvSpPr>
        <p:spPr/>
        <p:txBody>
          <a:bodyPr/>
          <a:lstStyle/>
          <a:p>
            <a:r>
              <a:rPr lang="en-US" dirty="0"/>
              <a:t>Student Concerns</a:t>
            </a:r>
          </a:p>
        </p:txBody>
      </p:sp>
    </p:spTree>
    <p:extLst>
      <p:ext uri="{BB962C8B-B14F-4D97-AF65-F5344CB8AC3E}">
        <p14:creationId xmlns:p14="http://schemas.microsoft.com/office/powerpoint/2010/main" val="1693168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249810B-F848-DC49-8F3F-C98A37F9F086}"/>
              </a:ext>
            </a:extLst>
          </p:cNvPr>
          <p:cNvSpPr>
            <a:spLocks noGrp="1"/>
          </p:cNvSpPr>
          <p:nvPr>
            <p:ph idx="1"/>
          </p:nvPr>
        </p:nvSpPr>
        <p:spPr/>
        <p:txBody>
          <a:bodyPr/>
          <a:lstStyle/>
          <a:p>
            <a:r>
              <a:rPr lang="en-US" dirty="0"/>
              <a:t>Why should we include computational modeling</a:t>
            </a:r>
          </a:p>
          <a:p>
            <a:endParaRPr lang="en-US" dirty="0"/>
          </a:p>
          <a:p>
            <a:r>
              <a:rPr lang="en-US" dirty="0"/>
              <a:t>How can we make modeling meaningful to students</a:t>
            </a:r>
          </a:p>
          <a:p>
            <a:endParaRPr lang="en-US" dirty="0"/>
          </a:p>
          <a:p>
            <a:r>
              <a:rPr lang="en-US" dirty="0"/>
              <a:t>How to go about incorporating into classes</a:t>
            </a:r>
          </a:p>
        </p:txBody>
      </p:sp>
      <p:sp>
        <p:nvSpPr>
          <p:cNvPr id="3" name="Title 2">
            <a:extLst>
              <a:ext uri="{FF2B5EF4-FFF2-40B4-BE49-F238E27FC236}">
                <a16:creationId xmlns:a16="http://schemas.microsoft.com/office/drawing/2014/main" id="{06327F50-F4B6-8849-BD93-FA917BAC0367}"/>
              </a:ext>
            </a:extLst>
          </p:cNvPr>
          <p:cNvSpPr>
            <a:spLocks noGrp="1"/>
          </p:cNvSpPr>
          <p:nvPr>
            <p:ph type="title"/>
          </p:nvPr>
        </p:nvSpPr>
        <p:spPr/>
        <p:txBody>
          <a:bodyPr/>
          <a:lstStyle/>
          <a:p>
            <a:r>
              <a:rPr lang="en-US" dirty="0"/>
              <a:t>It’s All About the Community</a:t>
            </a:r>
          </a:p>
        </p:txBody>
      </p:sp>
      <p:pic>
        <p:nvPicPr>
          <p:cNvPr id="5" name="Picture 4">
            <a:extLst>
              <a:ext uri="{FF2B5EF4-FFF2-40B4-BE49-F238E27FC236}">
                <a16:creationId xmlns:a16="http://schemas.microsoft.com/office/drawing/2014/main" id="{BDB040AD-127F-0C4A-A0D6-D1155635E893}"/>
              </a:ext>
            </a:extLst>
          </p:cNvPr>
          <p:cNvPicPr>
            <a:picLocks noChangeAspect="1"/>
          </p:cNvPicPr>
          <p:nvPr/>
        </p:nvPicPr>
        <p:blipFill>
          <a:blip r:embed="rId3"/>
          <a:stretch>
            <a:fillRect/>
          </a:stretch>
        </p:blipFill>
        <p:spPr>
          <a:xfrm>
            <a:off x="7162800" y="4800600"/>
            <a:ext cx="1905000" cy="1905000"/>
          </a:xfrm>
          <a:prstGeom prst="rect">
            <a:avLst/>
          </a:prstGeom>
        </p:spPr>
      </p:pic>
      <p:sp>
        <p:nvSpPr>
          <p:cNvPr id="4" name="TextBox 3">
            <a:extLst>
              <a:ext uri="{FF2B5EF4-FFF2-40B4-BE49-F238E27FC236}">
                <a16:creationId xmlns:a16="http://schemas.microsoft.com/office/drawing/2014/main" id="{FF98412D-88F5-0046-92B7-56097AD09399}"/>
              </a:ext>
            </a:extLst>
          </p:cNvPr>
          <p:cNvSpPr txBox="1"/>
          <p:nvPr/>
        </p:nvSpPr>
        <p:spPr>
          <a:xfrm>
            <a:off x="7848600" y="6519743"/>
            <a:ext cx="1066800" cy="307777"/>
          </a:xfrm>
          <a:prstGeom prst="rect">
            <a:avLst/>
          </a:prstGeom>
          <a:noFill/>
        </p:spPr>
        <p:txBody>
          <a:bodyPr wrap="square" rtlCol="0">
            <a:spAutoFit/>
          </a:bodyPr>
          <a:lstStyle/>
          <a:p>
            <a:r>
              <a:rPr lang="en-US" sz="1400" dirty="0"/>
              <a:t>Reports</a:t>
            </a:r>
          </a:p>
        </p:txBody>
      </p:sp>
    </p:spTree>
    <p:extLst>
      <p:ext uri="{BB962C8B-B14F-4D97-AF65-F5344CB8AC3E}">
        <p14:creationId xmlns:p14="http://schemas.microsoft.com/office/powerpoint/2010/main" val="36431100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263B42-8975-084E-BD2E-4AE8F04DF762}"/>
              </a:ext>
            </a:extLst>
          </p:cNvPr>
          <p:cNvSpPr>
            <a:spLocks noGrp="1"/>
          </p:cNvSpPr>
          <p:nvPr>
            <p:ph type="title"/>
          </p:nvPr>
        </p:nvSpPr>
        <p:spPr>
          <a:xfrm>
            <a:off x="514350" y="685801"/>
            <a:ext cx="8172449" cy="1151965"/>
          </a:xfrm>
        </p:spPr>
        <p:txBody>
          <a:bodyPr>
            <a:normAutofit fontScale="90000"/>
          </a:bodyPr>
          <a:lstStyle/>
          <a:p>
            <a:r>
              <a:rPr lang="en-US" dirty="0"/>
              <a:t>I’m Not Teaching You to Program</a:t>
            </a:r>
          </a:p>
        </p:txBody>
      </p:sp>
      <p:sp>
        <p:nvSpPr>
          <p:cNvPr id="3" name="Content Placeholder 2">
            <a:extLst>
              <a:ext uri="{FF2B5EF4-FFF2-40B4-BE49-F238E27FC236}">
                <a16:creationId xmlns:a16="http://schemas.microsoft.com/office/drawing/2014/main" id="{C1E6A30B-7EA5-564F-AEB1-EC386F9D7BDC}"/>
              </a:ext>
            </a:extLst>
          </p:cNvPr>
          <p:cNvSpPr>
            <a:spLocks noGrp="1"/>
          </p:cNvSpPr>
          <p:nvPr>
            <p:ph sz="quarter" idx="13"/>
          </p:nvPr>
        </p:nvSpPr>
        <p:spPr/>
        <p:txBody>
          <a:bodyPr/>
          <a:lstStyle/>
          <a:p>
            <a:r>
              <a:rPr lang="en-US" dirty="0"/>
              <a:t>Student’s don’t Feel it is relevant to the class</a:t>
            </a:r>
          </a:p>
          <a:p>
            <a:pPr lvl="1"/>
            <a:r>
              <a:rPr lang="en-US" dirty="0"/>
              <a:t>Don’t like the additional workload</a:t>
            </a:r>
          </a:p>
          <a:p>
            <a:r>
              <a:rPr lang="en-US" dirty="0"/>
              <a:t>Learning something else that’s new</a:t>
            </a:r>
          </a:p>
          <a:p>
            <a:r>
              <a:rPr lang="en-US" dirty="0"/>
              <a:t>Haven’t seen it in previous classes</a:t>
            </a:r>
          </a:p>
        </p:txBody>
      </p:sp>
    </p:spTree>
    <p:extLst>
      <p:ext uri="{BB962C8B-B14F-4D97-AF65-F5344CB8AC3E}">
        <p14:creationId xmlns:p14="http://schemas.microsoft.com/office/powerpoint/2010/main" val="11967644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Talks">
  <a:themeElements>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Concourse">
      <a:maj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font script="Geor" typeface="Sylfaen"/>
      </a:majorFont>
      <a:min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font script="Geor" typeface="Sylfaen"/>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65000"/>
                <a:satMod val="300000"/>
              </a:schemeClr>
            </a:gs>
          </a:gsLst>
          <a:path path="circle">
            <a:fillToRect l="65000" b="98000"/>
          </a:path>
        </a:gradFill>
        <a:blipFill>
          <a:blip xmlns:r="http://schemas.openxmlformats.org/officeDocument/2006/relationships" r:embed="rId1">
            <a:duotone>
              <a:schemeClr val="phClr">
                <a:shade val="60000"/>
                <a:satMod val="110000"/>
              </a:schemeClr>
              <a:schemeClr val="phClr">
                <a:tint val="95000"/>
              </a:schemeClr>
            </a:duotone>
          </a:blip>
          <a:tile tx="0" ty="0" sx="50000" sy="50000" flip="none" algn="tl"/>
        </a:blipFill>
      </a:bgFillStyleLst>
    </a:fmtScheme>
  </a:themeElements>
  <a:objectDefaults/>
  <a:extraClrSchemeLst/>
  <a:extLst>
    <a:ext uri="{05A4C25C-085E-4340-85A3-A5531E510DB2}">
      <thm15:themeFamily xmlns:thm15="http://schemas.microsoft.com/office/thememl/2012/main" name="Talks" id="{D84D2CBB-7EBF-3F4F-8E00-AB47F85FB026}" vid="{B437A5FA-53DD-F748-AF96-B6FDB23867F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Talks</Template>
  <TotalTime>9457</TotalTime>
  <Words>1044</Words>
  <Application>Microsoft Macintosh PowerPoint</Application>
  <PresentationFormat>On-screen Show (4:3)</PresentationFormat>
  <Paragraphs>217</Paragraphs>
  <Slides>23</Slides>
  <Notes>16</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23</vt:i4>
      </vt:variant>
    </vt:vector>
  </HeadingPairs>
  <TitlesOfParts>
    <vt:vector size="34" baseType="lpstr">
      <vt:lpstr>Arial</vt:lpstr>
      <vt:lpstr>Arial Black</vt:lpstr>
      <vt:lpstr>Calibri</vt:lpstr>
      <vt:lpstr>Cambria Math</vt:lpstr>
      <vt:lpstr>Franklin Gothic Book</vt:lpstr>
      <vt:lpstr>Franklin Gothic Demi</vt:lpstr>
      <vt:lpstr>Lucida Sans Unicode</vt:lpstr>
      <vt:lpstr>Verdana</vt:lpstr>
      <vt:lpstr>Wingdings 2</vt:lpstr>
      <vt:lpstr>Wingdings 3</vt:lpstr>
      <vt:lpstr>Talks</vt:lpstr>
      <vt:lpstr>PowerPoint Presentation</vt:lpstr>
      <vt:lpstr>PICUP</vt:lpstr>
      <vt:lpstr>Outline</vt:lpstr>
      <vt:lpstr>Departmental Norms</vt:lpstr>
      <vt:lpstr>Not My Job</vt:lpstr>
      <vt:lpstr>Myth of the Lone Professor</vt:lpstr>
      <vt:lpstr>Student Concerns</vt:lpstr>
      <vt:lpstr>It’s All About the Community</vt:lpstr>
      <vt:lpstr>I’m Not Teaching You to Program</vt:lpstr>
      <vt:lpstr>“Why are we learning programming?”</vt:lpstr>
      <vt:lpstr>PowerPoint Presentation</vt:lpstr>
      <vt:lpstr>That’s not programming!</vt:lpstr>
      <vt:lpstr>“This is a physics course”</vt:lpstr>
      <vt:lpstr>”I should be learning physics”</vt:lpstr>
      <vt:lpstr>A Short History of Computing</vt:lpstr>
      <vt:lpstr>“Just one more thing to learn”</vt:lpstr>
      <vt:lpstr>What if I fail?</vt:lpstr>
      <vt:lpstr>Content Coverage</vt:lpstr>
      <vt:lpstr>Lack of knowledge</vt:lpstr>
      <vt:lpstr>Departmental Norms</vt:lpstr>
      <vt:lpstr>PICUP</vt:lpstr>
      <vt:lpstr>Thank You</vt:lpstr>
      <vt:lpstr>My notes - DELETE</vt:lpstr>
    </vt:vector>
  </TitlesOfParts>
  <Company>University of Wisconsin - Stout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Todd Zimmermant</dc:creator>
  <cp:lastModifiedBy>Zimmerman, Todd</cp:lastModifiedBy>
  <cp:revision>82</cp:revision>
  <dcterms:created xsi:type="dcterms:W3CDTF">2012-05-14T17:28:23Z</dcterms:created>
  <dcterms:modified xsi:type="dcterms:W3CDTF">2019-07-21T14:59:58Z</dcterms:modified>
</cp:coreProperties>
</file>